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0693400" cy="7562850"/>
  <p:notesSz cx="10693400" cy="75628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78"/>
  </p:normalViewPr>
  <p:slideViewPr>
    <p:cSldViewPr>
      <p:cViewPr varScale="1">
        <p:scale>
          <a:sx n="106" d="100"/>
          <a:sy n="106" d="100"/>
        </p:scale>
        <p:origin x="1480" y="19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4483"/>
            <a:ext cx="9089390" cy="1588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5196"/>
            <a:ext cx="7485380" cy="18907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9/23/25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rgbClr val="5B9BD4"/>
                </a:solidFill>
                <a:latin typeface="Century Gothic"/>
                <a:cs typeface="Century Gothic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9/23/25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rgbClr val="5B9BD4"/>
                </a:solidFill>
                <a:latin typeface="Century Gothic"/>
                <a:cs typeface="Century Gothic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9/23/25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rgbClr val="5B9BD4"/>
                </a:solidFill>
                <a:latin typeface="Century Gothic"/>
                <a:cs typeface="Century Gothic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9/23/25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9/23/25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10690860" cy="7560309"/>
          </a:xfrm>
          <a:custGeom>
            <a:avLst/>
            <a:gdLst/>
            <a:ahLst/>
            <a:cxnLst/>
            <a:rect l="l" t="t" r="r" b="b"/>
            <a:pathLst>
              <a:path w="10690860" h="7560309">
                <a:moveTo>
                  <a:pt x="0" y="7560309"/>
                </a:moveTo>
                <a:lnTo>
                  <a:pt x="10690860" y="7560309"/>
                </a:lnTo>
                <a:lnTo>
                  <a:pt x="10690860" y="0"/>
                </a:lnTo>
                <a:lnTo>
                  <a:pt x="0" y="0"/>
                </a:lnTo>
                <a:lnTo>
                  <a:pt x="0" y="7560309"/>
                </a:lnTo>
                <a:close/>
              </a:path>
            </a:pathLst>
          </a:custGeom>
          <a:solidFill>
            <a:srgbClr val="DEEAF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90219" y="1206246"/>
            <a:ext cx="8712961" cy="4876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1" i="0">
                <a:solidFill>
                  <a:srgbClr val="5B9BD4"/>
                </a:solidFill>
                <a:latin typeface="Century Gothic"/>
                <a:cs typeface="Century Gothic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4670" y="1739455"/>
            <a:ext cx="9624060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7033450"/>
            <a:ext cx="3421888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9/23/25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9248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ailto:send@st-thomasmoreprimary.com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ttlemiraclescharity.org.uk/our-branches/peterborough" TargetMode="External"/><Relationship Id="rId2" Type="http://schemas.openxmlformats.org/officeDocument/2006/relationships/hyperlink" Target="mailto:SENDIASS@peterborough.gov.uk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mailto:send@st-thomasmoreprimary.com" TargetMode="External"/><Relationship Id="rId4" Type="http://schemas.openxmlformats.org/officeDocument/2006/relationships/hyperlink" Target="http://www.peterborough.gov.uk/healthcare/special-education-needs-and-disabilities-local-off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92860">
              <a:lnSpc>
                <a:spcPct val="100000"/>
              </a:lnSpc>
            </a:pPr>
            <a:r>
              <a:rPr spc="-5" dirty="0"/>
              <a:t>ST </a:t>
            </a:r>
            <a:r>
              <a:rPr dirty="0"/>
              <a:t>THOMAS </a:t>
            </a:r>
            <a:r>
              <a:rPr spc="-5" dirty="0"/>
              <a:t>MORE CATHOLIC</a:t>
            </a:r>
            <a:r>
              <a:rPr spc="-10" dirty="0"/>
              <a:t> </a:t>
            </a:r>
            <a:r>
              <a:rPr spc="-5" dirty="0"/>
              <a:t>PRIMARY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078092" y="1845817"/>
            <a:ext cx="3624579" cy="2743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b="1" dirty="0">
                <a:solidFill>
                  <a:srgbClr val="404040"/>
                </a:solidFill>
                <a:latin typeface="Century Gothic"/>
                <a:cs typeface="Century Gothic"/>
              </a:rPr>
              <a:t>SEND Information </a:t>
            </a:r>
            <a:r>
              <a:rPr sz="1800" b="1" spc="-5" dirty="0">
                <a:solidFill>
                  <a:srgbClr val="404040"/>
                </a:solidFill>
                <a:latin typeface="Century Gothic"/>
                <a:cs typeface="Century Gothic"/>
              </a:rPr>
              <a:t>Report</a:t>
            </a:r>
            <a:r>
              <a:rPr sz="1800" b="1" spc="-95" dirty="0">
                <a:solidFill>
                  <a:srgbClr val="404040"/>
                </a:solidFill>
                <a:latin typeface="Century Gothic"/>
                <a:cs typeface="Century Gothic"/>
              </a:rPr>
              <a:t> </a:t>
            </a:r>
            <a:r>
              <a:rPr sz="1800" b="1" spc="-5" dirty="0">
                <a:solidFill>
                  <a:srgbClr val="404040"/>
                </a:solidFill>
                <a:latin typeface="Century Gothic"/>
                <a:cs typeface="Century Gothic"/>
              </a:rPr>
              <a:t>202</a:t>
            </a:r>
            <a:r>
              <a:rPr lang="en-GB" b="1" spc="-5" dirty="0">
                <a:solidFill>
                  <a:srgbClr val="404040"/>
                </a:solidFill>
                <a:latin typeface="Century Gothic"/>
                <a:cs typeface="Century Gothic"/>
              </a:rPr>
              <a:t>5</a:t>
            </a:r>
            <a:r>
              <a:rPr sz="1800" b="1" spc="-5" dirty="0">
                <a:solidFill>
                  <a:srgbClr val="404040"/>
                </a:solidFill>
                <a:latin typeface="Century Gothic"/>
                <a:cs typeface="Century Gothic"/>
              </a:rPr>
              <a:t>-2</a:t>
            </a:r>
            <a:r>
              <a:rPr lang="en-GB" b="1" spc="-5" dirty="0">
                <a:solidFill>
                  <a:srgbClr val="404040"/>
                </a:solidFill>
                <a:latin typeface="Century Gothic"/>
                <a:cs typeface="Century Gothic"/>
              </a:rPr>
              <a:t>6</a:t>
            </a:r>
            <a:endParaRPr sz="1800" dirty="0">
              <a:latin typeface="Century Gothic"/>
              <a:cs typeface="Century Gothic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172325" y="2361819"/>
            <a:ext cx="2553335" cy="10153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32155" indent="77470">
              <a:lnSpc>
                <a:spcPct val="100000"/>
              </a:lnSpc>
            </a:pPr>
            <a:r>
              <a:rPr sz="1400" spc="-5" dirty="0">
                <a:solidFill>
                  <a:srgbClr val="5B9BD4"/>
                </a:solidFill>
                <a:latin typeface="Calibri"/>
                <a:cs typeface="Calibri"/>
              </a:rPr>
              <a:t>Review due: Autumn</a:t>
            </a:r>
            <a:r>
              <a:rPr sz="1400" spc="-45" dirty="0">
                <a:solidFill>
                  <a:srgbClr val="5B9BD4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5B9BD4"/>
                </a:solidFill>
                <a:latin typeface="Calibri"/>
                <a:cs typeface="Calibri"/>
              </a:rPr>
              <a:t>2</a:t>
            </a:r>
            <a:r>
              <a:rPr lang="en-GB" sz="1400" dirty="0">
                <a:solidFill>
                  <a:srgbClr val="5B9BD4"/>
                </a:solidFill>
                <a:latin typeface="Calibri"/>
                <a:cs typeface="Calibri"/>
              </a:rPr>
              <a:t>6</a:t>
            </a:r>
            <a:endParaRPr sz="14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500" dirty="0">
              <a:latin typeface="Times New Roman"/>
              <a:cs typeface="Times New Roman"/>
            </a:endParaRPr>
          </a:p>
          <a:p>
            <a:pPr marL="12700" marR="6350" indent="719455">
              <a:lnSpc>
                <a:spcPct val="102499"/>
              </a:lnSpc>
            </a:pPr>
            <a:r>
              <a:rPr sz="1200" dirty="0">
                <a:solidFill>
                  <a:srgbClr val="585858"/>
                </a:solidFill>
                <a:latin typeface="Century Gothic"/>
                <a:cs typeface="Century Gothic"/>
              </a:rPr>
              <a:t>SEND Lead: </a:t>
            </a:r>
            <a:r>
              <a:rPr sz="1200" spc="-5" dirty="0">
                <a:solidFill>
                  <a:srgbClr val="585858"/>
                </a:solidFill>
                <a:latin typeface="Century Gothic"/>
                <a:cs typeface="Century Gothic"/>
              </a:rPr>
              <a:t>Nicola</a:t>
            </a:r>
            <a:r>
              <a:rPr sz="1200" spc="-8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200" spc="-5" dirty="0">
                <a:solidFill>
                  <a:srgbClr val="585858"/>
                </a:solidFill>
                <a:latin typeface="Century Gothic"/>
                <a:cs typeface="Century Gothic"/>
              </a:rPr>
              <a:t>Ward  </a:t>
            </a:r>
            <a:r>
              <a:rPr sz="1200" spc="-5" dirty="0">
                <a:solidFill>
                  <a:srgbClr val="585858"/>
                </a:solidFill>
                <a:latin typeface="Century Gothic"/>
                <a:cs typeface="Century Gothic"/>
                <a:hlinkClick r:id="rId2"/>
              </a:rPr>
              <a:t>send@st-thomasmoreprimary.com</a:t>
            </a:r>
            <a:endParaRPr sz="1200" dirty="0">
              <a:latin typeface="Century Gothic"/>
              <a:cs typeface="Century Gothic"/>
            </a:endParaRPr>
          </a:p>
          <a:p>
            <a:pPr marL="1568450">
              <a:lnSpc>
                <a:spcPct val="100000"/>
              </a:lnSpc>
              <a:spcBef>
                <a:spcPts val="20"/>
              </a:spcBef>
            </a:pPr>
            <a:r>
              <a:rPr sz="1200" spc="-5" dirty="0">
                <a:solidFill>
                  <a:srgbClr val="585858"/>
                </a:solidFill>
                <a:latin typeface="Century Gothic"/>
                <a:cs typeface="Century Gothic"/>
              </a:rPr>
              <a:t>01733</a:t>
            </a:r>
            <a:r>
              <a:rPr sz="1200" spc="-6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200" spc="-5" dirty="0">
                <a:solidFill>
                  <a:srgbClr val="585858"/>
                </a:solidFill>
                <a:latin typeface="Century Gothic"/>
                <a:cs typeface="Century Gothic"/>
              </a:rPr>
              <a:t>566005</a:t>
            </a:r>
            <a:endParaRPr sz="1200" dirty="0">
              <a:latin typeface="Century Gothic"/>
              <a:cs typeface="Century Gothic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315277" y="173863"/>
            <a:ext cx="10060305" cy="91312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089660" y="5394845"/>
            <a:ext cx="8641080" cy="1478280"/>
          </a:xfrm>
          <a:prstGeom prst="rect">
            <a:avLst/>
          </a:prstGeom>
          <a:solidFill>
            <a:srgbClr val="BCD6ED"/>
          </a:solidFill>
          <a:ln w="9525">
            <a:solidFill>
              <a:srgbClr val="000000"/>
            </a:solidFill>
          </a:ln>
        </p:spPr>
        <p:txBody>
          <a:bodyPr vert="horz" wrap="square" lIns="0" tIns="47625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375"/>
              </a:spcBef>
            </a:pPr>
            <a:r>
              <a:rPr sz="1000" b="1" spc="-5" dirty="0">
                <a:latin typeface="Century Gothic"/>
                <a:cs typeface="Century Gothic"/>
              </a:rPr>
              <a:t>St John </a:t>
            </a:r>
            <a:r>
              <a:rPr sz="1000" b="1" dirty="0">
                <a:latin typeface="Century Gothic"/>
                <a:cs typeface="Century Gothic"/>
              </a:rPr>
              <a:t>the </a:t>
            </a:r>
            <a:r>
              <a:rPr sz="1000" b="1" spc="-5" dirty="0">
                <a:latin typeface="Century Gothic"/>
                <a:cs typeface="Century Gothic"/>
              </a:rPr>
              <a:t>Baptist Multi </a:t>
            </a:r>
            <a:r>
              <a:rPr sz="1000" b="1" spc="-10" dirty="0">
                <a:latin typeface="Century Gothic"/>
                <a:cs typeface="Century Gothic"/>
              </a:rPr>
              <a:t>Academy </a:t>
            </a:r>
            <a:r>
              <a:rPr sz="1000" b="1" dirty="0">
                <a:latin typeface="Century Gothic"/>
                <a:cs typeface="Century Gothic"/>
              </a:rPr>
              <a:t>Trust </a:t>
            </a:r>
            <a:r>
              <a:rPr sz="1000" b="1" spc="-5" dirty="0">
                <a:latin typeface="Century Gothic"/>
                <a:cs typeface="Century Gothic"/>
              </a:rPr>
              <a:t>Inclusion Commitment</a:t>
            </a:r>
            <a:r>
              <a:rPr sz="1000" b="1" spc="70" dirty="0">
                <a:latin typeface="Century Gothic"/>
                <a:cs typeface="Century Gothic"/>
              </a:rPr>
              <a:t> </a:t>
            </a:r>
            <a:r>
              <a:rPr sz="1000" b="1" dirty="0">
                <a:latin typeface="Century Gothic"/>
                <a:cs typeface="Century Gothic"/>
              </a:rPr>
              <a:t>2023-26</a:t>
            </a:r>
            <a:endParaRPr sz="1000">
              <a:latin typeface="Century Gothic"/>
              <a:cs typeface="Century Gothic"/>
            </a:endParaRPr>
          </a:p>
          <a:p>
            <a:pPr marL="320040" indent="-228600">
              <a:lnSpc>
                <a:spcPct val="100000"/>
              </a:lnSpc>
              <a:spcBef>
                <a:spcPts val="919"/>
              </a:spcBef>
              <a:buAutoNum type="arabicPeriod"/>
              <a:tabLst>
                <a:tab pos="320675" algn="l"/>
              </a:tabLst>
            </a:pPr>
            <a:r>
              <a:rPr sz="1000" spc="-10" dirty="0">
                <a:latin typeface="Century Gothic"/>
                <a:cs typeface="Century Gothic"/>
              </a:rPr>
              <a:t>All </a:t>
            </a:r>
            <a:r>
              <a:rPr sz="1000" spc="-5" dirty="0">
                <a:latin typeface="Century Gothic"/>
                <a:cs typeface="Century Gothic"/>
              </a:rPr>
              <a:t>staff in </a:t>
            </a:r>
            <a:r>
              <a:rPr sz="1000" dirty="0">
                <a:latin typeface="Century Gothic"/>
                <a:cs typeface="Century Gothic"/>
              </a:rPr>
              <a:t>the </a:t>
            </a:r>
            <a:r>
              <a:rPr sz="1000" spc="-5" dirty="0">
                <a:latin typeface="Century Gothic"/>
                <a:cs typeface="Century Gothic"/>
              </a:rPr>
              <a:t>Trust prioritise creating an inclusive environment for all pupils, without</a:t>
            </a:r>
            <a:r>
              <a:rPr sz="1000" spc="170" dirty="0">
                <a:latin typeface="Century Gothic"/>
                <a:cs typeface="Century Gothic"/>
              </a:rPr>
              <a:t> </a:t>
            </a:r>
            <a:r>
              <a:rPr sz="1000" spc="-5" dirty="0">
                <a:latin typeface="Century Gothic"/>
                <a:cs typeface="Century Gothic"/>
              </a:rPr>
              <a:t>exception</a:t>
            </a:r>
            <a:endParaRPr sz="1000">
              <a:latin typeface="Century Gothic"/>
              <a:cs typeface="Century Gothic"/>
            </a:endParaRPr>
          </a:p>
          <a:p>
            <a:pPr marL="320040" indent="-228600">
              <a:lnSpc>
                <a:spcPct val="100000"/>
              </a:lnSpc>
              <a:spcBef>
                <a:spcPts val="935"/>
              </a:spcBef>
              <a:buAutoNum type="arabicPeriod"/>
              <a:tabLst>
                <a:tab pos="320675" algn="l"/>
              </a:tabLst>
            </a:pPr>
            <a:r>
              <a:rPr sz="1000" spc="-5" dirty="0">
                <a:latin typeface="Century Gothic"/>
                <a:cs typeface="Century Gothic"/>
              </a:rPr>
              <a:t>Staff, parents and pupils collaborate effectively to build an ongoing holistic understanding of pupils with</a:t>
            </a:r>
            <a:r>
              <a:rPr sz="1000" spc="165" dirty="0">
                <a:latin typeface="Century Gothic"/>
                <a:cs typeface="Century Gothic"/>
              </a:rPr>
              <a:t> </a:t>
            </a:r>
            <a:r>
              <a:rPr sz="1000" spc="-5" dirty="0">
                <a:latin typeface="Century Gothic"/>
                <a:cs typeface="Century Gothic"/>
              </a:rPr>
              <a:t>SEND</a:t>
            </a:r>
            <a:endParaRPr sz="1000">
              <a:latin typeface="Century Gothic"/>
              <a:cs typeface="Century Gothic"/>
            </a:endParaRPr>
          </a:p>
          <a:p>
            <a:pPr marL="320040" indent="-228600">
              <a:lnSpc>
                <a:spcPct val="100000"/>
              </a:lnSpc>
              <a:spcBef>
                <a:spcPts val="910"/>
              </a:spcBef>
              <a:buAutoNum type="arabicPeriod"/>
              <a:tabLst>
                <a:tab pos="320675" algn="l"/>
              </a:tabLst>
            </a:pPr>
            <a:r>
              <a:rPr sz="1000" spc="-10" dirty="0">
                <a:latin typeface="Century Gothic"/>
                <a:cs typeface="Century Gothic"/>
              </a:rPr>
              <a:t>All </a:t>
            </a:r>
            <a:r>
              <a:rPr sz="1000" spc="-5" dirty="0">
                <a:latin typeface="Century Gothic"/>
                <a:cs typeface="Century Gothic"/>
              </a:rPr>
              <a:t>staff continue </a:t>
            </a:r>
            <a:r>
              <a:rPr sz="1000" dirty="0">
                <a:latin typeface="Century Gothic"/>
                <a:cs typeface="Century Gothic"/>
              </a:rPr>
              <a:t>to </a:t>
            </a:r>
            <a:r>
              <a:rPr sz="1000" spc="-5" dirty="0">
                <a:latin typeface="Century Gothic"/>
                <a:cs typeface="Century Gothic"/>
              </a:rPr>
              <a:t>ensure that pupils with SEND have access </a:t>
            </a:r>
            <a:r>
              <a:rPr sz="1000" dirty="0">
                <a:latin typeface="Century Gothic"/>
                <a:cs typeface="Century Gothic"/>
              </a:rPr>
              <a:t>to high-quality </a:t>
            </a:r>
            <a:r>
              <a:rPr sz="1000" spc="-5" dirty="0">
                <a:latin typeface="Century Gothic"/>
                <a:cs typeface="Century Gothic"/>
              </a:rPr>
              <a:t>classroom</a:t>
            </a:r>
            <a:r>
              <a:rPr sz="1000" spc="75" dirty="0">
                <a:latin typeface="Century Gothic"/>
                <a:cs typeface="Century Gothic"/>
              </a:rPr>
              <a:t> </a:t>
            </a:r>
            <a:r>
              <a:rPr sz="1000" spc="-5" dirty="0">
                <a:latin typeface="Century Gothic"/>
                <a:cs typeface="Century Gothic"/>
              </a:rPr>
              <a:t>teaching</a:t>
            </a:r>
            <a:endParaRPr sz="1000">
              <a:latin typeface="Century Gothic"/>
              <a:cs typeface="Century Gothic"/>
            </a:endParaRPr>
          </a:p>
          <a:p>
            <a:pPr marL="320040" indent="-228600">
              <a:lnSpc>
                <a:spcPct val="100000"/>
              </a:lnSpc>
              <a:spcBef>
                <a:spcPts val="910"/>
              </a:spcBef>
              <a:buAutoNum type="arabicPeriod"/>
              <a:tabLst>
                <a:tab pos="320675" algn="l"/>
              </a:tabLst>
            </a:pPr>
            <a:r>
              <a:rPr sz="1000" spc="-5" dirty="0">
                <a:latin typeface="Century Gothic"/>
                <a:cs typeface="Century Gothic"/>
              </a:rPr>
              <a:t>School and Trust leaders collaborate effectively to carefully select targeted and specialist support for pupils </a:t>
            </a:r>
            <a:r>
              <a:rPr sz="1000" dirty="0">
                <a:latin typeface="Century Gothic"/>
                <a:cs typeface="Century Gothic"/>
              </a:rPr>
              <a:t>with </a:t>
            </a:r>
            <a:r>
              <a:rPr sz="1000" spc="-5" dirty="0">
                <a:latin typeface="Century Gothic"/>
                <a:cs typeface="Century Gothic"/>
              </a:rPr>
              <a:t>SEND </a:t>
            </a:r>
            <a:r>
              <a:rPr sz="1000" dirty="0">
                <a:latin typeface="Century Gothic"/>
                <a:cs typeface="Century Gothic"/>
              </a:rPr>
              <a:t>who </a:t>
            </a:r>
            <a:r>
              <a:rPr sz="1000" spc="-5" dirty="0">
                <a:latin typeface="Century Gothic"/>
                <a:cs typeface="Century Gothic"/>
              </a:rPr>
              <a:t>require</a:t>
            </a:r>
            <a:r>
              <a:rPr sz="1000" spc="225" dirty="0">
                <a:latin typeface="Century Gothic"/>
                <a:cs typeface="Century Gothic"/>
              </a:rPr>
              <a:t> </a:t>
            </a:r>
            <a:r>
              <a:rPr sz="1000" spc="-5" dirty="0">
                <a:latin typeface="Century Gothic"/>
                <a:cs typeface="Century Gothic"/>
              </a:rPr>
              <a:t>it</a:t>
            </a:r>
            <a:endParaRPr sz="100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153904" y="64516"/>
            <a:ext cx="96520" cy="1879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dirty="0">
                <a:latin typeface="Calibri"/>
                <a:cs typeface="Calibri"/>
              </a:rPr>
              <a:t>1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18184" y="6165164"/>
            <a:ext cx="1733550" cy="695325"/>
          </a:xfrm>
          <a:prstGeom prst="rect">
            <a:avLst/>
          </a:prstGeom>
          <a:solidFill>
            <a:srgbClr val="5B9BD4"/>
          </a:solidFill>
          <a:ln w="12700">
            <a:solidFill>
              <a:srgbClr val="41709C"/>
            </a:solidFill>
          </a:ln>
        </p:spPr>
        <p:txBody>
          <a:bodyPr vert="horz" wrap="square" lIns="0" tIns="33020" rIns="0" bIns="0" rtlCol="0">
            <a:spAutoFit/>
          </a:bodyPr>
          <a:lstStyle/>
          <a:p>
            <a:pPr marL="160655" marR="156845" algn="ctr">
              <a:lnSpc>
                <a:spcPct val="110000"/>
              </a:lnSpc>
              <a:spcBef>
                <a:spcPts val="260"/>
              </a:spcBef>
            </a:pPr>
            <a:r>
              <a:rPr sz="1000" spc="-5" dirty="0">
                <a:latin typeface="Century Gothic"/>
                <a:cs typeface="Century Gothic"/>
              </a:rPr>
              <a:t>adaptive teaching led  by your child’s class  teacher</a:t>
            </a:r>
            <a:endParaRPr sz="1000">
              <a:latin typeface="Century Gothic"/>
              <a:cs typeface="Century Gothic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18184" y="4953000"/>
            <a:ext cx="1733550" cy="1000125"/>
          </a:xfrm>
          <a:prstGeom prst="rect">
            <a:avLst/>
          </a:prstGeom>
          <a:solidFill>
            <a:srgbClr val="69C6A2"/>
          </a:solidFill>
          <a:ln w="12700">
            <a:solidFill>
              <a:srgbClr val="69C6A2"/>
            </a:solidFill>
          </a:ln>
        </p:spPr>
        <p:txBody>
          <a:bodyPr vert="horz" wrap="square" lIns="0" tIns="31750" rIns="0" bIns="0" rtlCol="0">
            <a:spAutoFit/>
          </a:bodyPr>
          <a:lstStyle/>
          <a:p>
            <a:pPr marL="156210" marR="147955" indent="-5080" algn="ctr">
              <a:lnSpc>
                <a:spcPct val="110300"/>
              </a:lnSpc>
              <a:spcBef>
                <a:spcPts val="250"/>
              </a:spcBef>
            </a:pPr>
            <a:r>
              <a:rPr sz="1000" spc="-10" dirty="0">
                <a:latin typeface="Century Gothic"/>
                <a:cs typeface="Century Gothic"/>
              </a:rPr>
              <a:t>short </a:t>
            </a:r>
            <a:r>
              <a:rPr sz="1000" dirty="0">
                <a:latin typeface="Century Gothic"/>
                <a:cs typeface="Century Gothic"/>
              </a:rPr>
              <a:t>term </a:t>
            </a:r>
            <a:r>
              <a:rPr sz="1000" spc="-5" dirty="0">
                <a:latin typeface="Century Gothic"/>
                <a:cs typeface="Century Gothic"/>
              </a:rPr>
              <a:t>intervention  </a:t>
            </a:r>
            <a:r>
              <a:rPr sz="1000" spc="-10" dirty="0">
                <a:latin typeface="Century Gothic"/>
                <a:cs typeface="Century Gothic"/>
              </a:rPr>
              <a:t>used </a:t>
            </a:r>
            <a:r>
              <a:rPr sz="1000" dirty="0">
                <a:latin typeface="Century Gothic"/>
                <a:cs typeface="Century Gothic"/>
              </a:rPr>
              <a:t>to </a:t>
            </a:r>
            <a:r>
              <a:rPr sz="1000" spc="-5" dirty="0">
                <a:latin typeface="Century Gothic"/>
                <a:cs typeface="Century Gothic"/>
              </a:rPr>
              <a:t>boost learning;  information gathered  </a:t>
            </a:r>
            <a:r>
              <a:rPr sz="1000" spc="-10" dirty="0">
                <a:latin typeface="Century Gothic"/>
                <a:cs typeface="Century Gothic"/>
              </a:rPr>
              <a:t>about </a:t>
            </a:r>
            <a:r>
              <a:rPr sz="1000" spc="-5" dirty="0">
                <a:latin typeface="Century Gothic"/>
                <a:cs typeface="Century Gothic"/>
              </a:rPr>
              <a:t>barriers </a:t>
            </a:r>
            <a:r>
              <a:rPr sz="1000" dirty="0">
                <a:latin typeface="Century Gothic"/>
                <a:cs typeface="Century Gothic"/>
              </a:rPr>
              <a:t>to  </a:t>
            </a:r>
            <a:r>
              <a:rPr sz="1000" spc="-5" dirty="0">
                <a:latin typeface="Century Gothic"/>
                <a:cs typeface="Century Gothic"/>
              </a:rPr>
              <a:t>learning</a:t>
            </a:r>
            <a:endParaRPr sz="1000">
              <a:latin typeface="Century Gothic"/>
              <a:cs typeface="Century Gothic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13740" y="3743960"/>
            <a:ext cx="1733550" cy="1009650"/>
          </a:xfrm>
          <a:prstGeom prst="rect">
            <a:avLst/>
          </a:prstGeom>
          <a:solidFill>
            <a:srgbClr val="4AEF2F"/>
          </a:solidFill>
          <a:ln w="12700">
            <a:solidFill>
              <a:srgbClr val="69C6A2"/>
            </a:solidFill>
          </a:ln>
        </p:spPr>
        <p:txBody>
          <a:bodyPr vert="horz" wrap="square" lIns="0" tIns="32384" rIns="0" bIns="0" rtlCol="0">
            <a:spAutoFit/>
          </a:bodyPr>
          <a:lstStyle/>
          <a:p>
            <a:pPr marL="123825" marR="119380" indent="-635" algn="ctr">
              <a:lnSpc>
                <a:spcPct val="110200"/>
              </a:lnSpc>
              <a:spcBef>
                <a:spcPts val="254"/>
              </a:spcBef>
            </a:pPr>
            <a:r>
              <a:rPr sz="1000" spc="-5" dirty="0">
                <a:latin typeface="Century Gothic"/>
                <a:cs typeface="Century Gothic"/>
              </a:rPr>
              <a:t>long </a:t>
            </a:r>
            <a:r>
              <a:rPr sz="1000" dirty="0">
                <a:latin typeface="Century Gothic"/>
                <a:cs typeface="Century Gothic"/>
              </a:rPr>
              <a:t>term </a:t>
            </a:r>
            <a:r>
              <a:rPr sz="1000" spc="-5" dirty="0">
                <a:latin typeface="Century Gothic"/>
                <a:cs typeface="Century Gothic"/>
              </a:rPr>
              <a:t>additional  needs identified; needs  </a:t>
            </a:r>
            <a:r>
              <a:rPr sz="1000" dirty="0">
                <a:latin typeface="Century Gothic"/>
                <a:cs typeface="Century Gothic"/>
              </a:rPr>
              <a:t>to </a:t>
            </a:r>
            <a:r>
              <a:rPr sz="1000" spc="-5" dirty="0">
                <a:latin typeface="Century Gothic"/>
                <a:cs typeface="Century Gothic"/>
              </a:rPr>
              <a:t>be met within school;  may require specialist  external</a:t>
            </a:r>
            <a:r>
              <a:rPr sz="1000" spc="-70" dirty="0">
                <a:latin typeface="Century Gothic"/>
                <a:cs typeface="Century Gothic"/>
              </a:rPr>
              <a:t> </a:t>
            </a:r>
            <a:r>
              <a:rPr sz="1000" spc="-5" dirty="0">
                <a:latin typeface="Century Gothic"/>
                <a:cs typeface="Century Gothic"/>
              </a:rPr>
              <a:t>support</a:t>
            </a:r>
            <a:endParaRPr sz="1000">
              <a:latin typeface="Century Gothic"/>
              <a:cs typeface="Century Gothic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15644" y="2202815"/>
            <a:ext cx="1743075" cy="1323975"/>
          </a:xfrm>
          <a:prstGeom prst="rect">
            <a:avLst/>
          </a:prstGeom>
          <a:solidFill>
            <a:srgbClr val="FFC000"/>
          </a:solidFill>
          <a:ln w="12700">
            <a:solidFill>
              <a:srgbClr val="69C6A2"/>
            </a:solidFill>
          </a:ln>
        </p:spPr>
        <p:txBody>
          <a:bodyPr vert="horz" wrap="square" lIns="0" tIns="32384" rIns="0" bIns="0" rtlCol="0">
            <a:spAutoFit/>
          </a:bodyPr>
          <a:lstStyle/>
          <a:p>
            <a:pPr marL="105410" marR="95885" indent="-2540" algn="ctr">
              <a:lnSpc>
                <a:spcPct val="110200"/>
              </a:lnSpc>
              <a:spcBef>
                <a:spcPts val="254"/>
              </a:spcBef>
            </a:pPr>
            <a:r>
              <a:rPr sz="1000" spc="-5" dirty="0">
                <a:latin typeface="Century Gothic"/>
                <a:cs typeface="Century Gothic"/>
              </a:rPr>
              <a:t>long </a:t>
            </a:r>
            <a:r>
              <a:rPr sz="1000" dirty="0">
                <a:latin typeface="Century Gothic"/>
                <a:cs typeface="Century Gothic"/>
              </a:rPr>
              <a:t>term </a:t>
            </a:r>
            <a:r>
              <a:rPr sz="1000" spc="-5" dirty="0">
                <a:latin typeface="Century Gothic"/>
                <a:cs typeface="Century Gothic"/>
              </a:rPr>
              <a:t>additional  needs identified; needs  </a:t>
            </a:r>
            <a:r>
              <a:rPr sz="1000" dirty="0">
                <a:latin typeface="Century Gothic"/>
                <a:cs typeface="Century Gothic"/>
              </a:rPr>
              <a:t>to </a:t>
            </a:r>
            <a:r>
              <a:rPr sz="1000" spc="-5" dirty="0">
                <a:latin typeface="Century Gothic"/>
                <a:cs typeface="Century Gothic"/>
              </a:rPr>
              <a:t>be met within school;  likely </a:t>
            </a:r>
            <a:r>
              <a:rPr sz="1000" dirty="0">
                <a:latin typeface="Century Gothic"/>
                <a:cs typeface="Century Gothic"/>
              </a:rPr>
              <a:t>to </a:t>
            </a:r>
            <a:r>
              <a:rPr sz="1000" spc="-5" dirty="0">
                <a:latin typeface="Century Gothic"/>
                <a:cs typeface="Century Gothic"/>
              </a:rPr>
              <a:t>need specialist  external support/advice;  may receive additional  funding</a:t>
            </a:r>
            <a:endParaRPr sz="1000">
              <a:latin typeface="Century Gothic"/>
              <a:cs typeface="Century Gothic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291438" y="6146800"/>
            <a:ext cx="381635" cy="473709"/>
          </a:xfrm>
          <a:custGeom>
            <a:avLst/>
            <a:gdLst/>
            <a:ahLst/>
            <a:cxnLst/>
            <a:rect l="l" t="t" r="r" b="b"/>
            <a:pathLst>
              <a:path w="381634" h="473709">
                <a:moveTo>
                  <a:pt x="2871" y="0"/>
                </a:moveTo>
                <a:lnTo>
                  <a:pt x="0" y="48306"/>
                </a:lnTo>
                <a:lnTo>
                  <a:pt x="2865" y="95678"/>
                </a:lnTo>
                <a:lnTo>
                  <a:pt x="11190" y="141695"/>
                </a:lnTo>
                <a:lnTo>
                  <a:pt x="24694" y="185938"/>
                </a:lnTo>
                <a:lnTo>
                  <a:pt x="43099" y="227988"/>
                </a:lnTo>
                <a:lnTo>
                  <a:pt x="66128" y="267425"/>
                </a:lnTo>
                <a:lnTo>
                  <a:pt x="93500" y="303830"/>
                </a:lnTo>
                <a:lnTo>
                  <a:pt x="124938" y="336785"/>
                </a:lnTo>
                <a:lnTo>
                  <a:pt x="160163" y="365868"/>
                </a:lnTo>
                <a:lnTo>
                  <a:pt x="198897" y="390662"/>
                </a:lnTo>
                <a:lnTo>
                  <a:pt x="240861" y="410747"/>
                </a:lnTo>
                <a:lnTo>
                  <a:pt x="285776" y="425703"/>
                </a:lnTo>
                <a:lnTo>
                  <a:pt x="285776" y="473328"/>
                </a:lnTo>
                <a:lnTo>
                  <a:pt x="381026" y="390474"/>
                </a:lnTo>
                <a:lnTo>
                  <a:pt x="327917" y="330453"/>
                </a:lnTo>
                <a:lnTo>
                  <a:pt x="285776" y="330453"/>
                </a:lnTo>
                <a:lnTo>
                  <a:pt x="241531" y="315751"/>
                </a:lnTo>
                <a:lnTo>
                  <a:pt x="199972" y="295967"/>
                </a:lnTo>
                <a:lnTo>
                  <a:pt x="161420" y="271478"/>
                </a:lnTo>
                <a:lnTo>
                  <a:pt x="126199" y="242661"/>
                </a:lnTo>
                <a:lnTo>
                  <a:pt x="94631" y="209894"/>
                </a:lnTo>
                <a:lnTo>
                  <a:pt x="67039" y="173553"/>
                </a:lnTo>
                <a:lnTo>
                  <a:pt x="43744" y="134017"/>
                </a:lnTo>
                <a:lnTo>
                  <a:pt x="25069" y="91661"/>
                </a:lnTo>
                <a:lnTo>
                  <a:pt x="11337" y="46863"/>
                </a:lnTo>
                <a:lnTo>
                  <a:pt x="2871" y="0"/>
                </a:lnTo>
                <a:close/>
              </a:path>
              <a:path w="381634" h="473709">
                <a:moveTo>
                  <a:pt x="285776" y="282828"/>
                </a:moveTo>
                <a:lnTo>
                  <a:pt x="285776" y="330453"/>
                </a:lnTo>
                <a:lnTo>
                  <a:pt x="327917" y="330453"/>
                </a:lnTo>
                <a:lnTo>
                  <a:pt x="285776" y="282828"/>
                </a:lnTo>
                <a:close/>
              </a:path>
            </a:pathLst>
          </a:custGeom>
          <a:solidFill>
            <a:srgbClr val="69C6A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91465" y="5708650"/>
            <a:ext cx="381000" cy="485775"/>
          </a:xfrm>
          <a:custGeom>
            <a:avLst/>
            <a:gdLst/>
            <a:ahLst/>
            <a:cxnLst/>
            <a:rect l="l" t="t" r="r" b="b"/>
            <a:pathLst>
              <a:path w="381000" h="485775">
                <a:moveTo>
                  <a:pt x="381000" y="0"/>
                </a:moveTo>
                <a:lnTo>
                  <a:pt x="333207" y="3041"/>
                </a:lnTo>
                <a:lnTo>
                  <a:pt x="287185" y="11921"/>
                </a:lnTo>
                <a:lnTo>
                  <a:pt x="243293" y="26275"/>
                </a:lnTo>
                <a:lnTo>
                  <a:pt x="201887" y="45738"/>
                </a:lnTo>
                <a:lnTo>
                  <a:pt x="163323" y="69943"/>
                </a:lnTo>
                <a:lnTo>
                  <a:pt x="127960" y="98527"/>
                </a:lnTo>
                <a:lnTo>
                  <a:pt x="96153" y="131124"/>
                </a:lnTo>
                <a:lnTo>
                  <a:pt x="68260" y="167369"/>
                </a:lnTo>
                <a:lnTo>
                  <a:pt x="44638" y="206896"/>
                </a:lnTo>
                <a:lnTo>
                  <a:pt x="25644" y="249340"/>
                </a:lnTo>
                <a:lnTo>
                  <a:pt x="11635" y="294337"/>
                </a:lnTo>
                <a:lnTo>
                  <a:pt x="2968" y="341520"/>
                </a:lnTo>
                <a:lnTo>
                  <a:pt x="56" y="389587"/>
                </a:lnTo>
                <a:lnTo>
                  <a:pt x="0" y="485775"/>
                </a:lnTo>
                <a:lnTo>
                  <a:pt x="2968" y="436770"/>
                </a:lnTo>
                <a:lnTo>
                  <a:pt x="11635" y="389587"/>
                </a:lnTo>
                <a:lnTo>
                  <a:pt x="25644" y="344590"/>
                </a:lnTo>
                <a:lnTo>
                  <a:pt x="44638" y="302146"/>
                </a:lnTo>
                <a:lnTo>
                  <a:pt x="68260" y="262619"/>
                </a:lnTo>
                <a:lnTo>
                  <a:pt x="96153" y="226374"/>
                </a:lnTo>
                <a:lnTo>
                  <a:pt x="127960" y="193777"/>
                </a:lnTo>
                <a:lnTo>
                  <a:pt x="163323" y="165193"/>
                </a:lnTo>
                <a:lnTo>
                  <a:pt x="201887" y="140988"/>
                </a:lnTo>
                <a:lnTo>
                  <a:pt x="243293" y="121525"/>
                </a:lnTo>
                <a:lnTo>
                  <a:pt x="287185" y="107171"/>
                </a:lnTo>
                <a:lnTo>
                  <a:pt x="333207" y="98291"/>
                </a:lnTo>
                <a:lnTo>
                  <a:pt x="381000" y="95250"/>
                </a:lnTo>
                <a:lnTo>
                  <a:pt x="381000" y="0"/>
                </a:lnTo>
                <a:close/>
              </a:path>
            </a:pathLst>
          </a:custGeom>
          <a:solidFill>
            <a:srgbClr val="539F8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91465" y="5708650"/>
            <a:ext cx="381000" cy="911860"/>
          </a:xfrm>
          <a:custGeom>
            <a:avLst/>
            <a:gdLst/>
            <a:ahLst/>
            <a:cxnLst/>
            <a:rect l="l" t="t" r="r" b="b"/>
            <a:pathLst>
              <a:path w="381000" h="911859">
                <a:moveTo>
                  <a:pt x="0" y="485775"/>
                </a:moveTo>
                <a:lnTo>
                  <a:pt x="2968" y="436770"/>
                </a:lnTo>
                <a:lnTo>
                  <a:pt x="11635" y="389587"/>
                </a:lnTo>
                <a:lnTo>
                  <a:pt x="25644" y="344590"/>
                </a:lnTo>
                <a:lnTo>
                  <a:pt x="44638" y="302146"/>
                </a:lnTo>
                <a:lnTo>
                  <a:pt x="68260" y="262619"/>
                </a:lnTo>
                <a:lnTo>
                  <a:pt x="96153" y="226374"/>
                </a:lnTo>
                <a:lnTo>
                  <a:pt x="127960" y="193777"/>
                </a:lnTo>
                <a:lnTo>
                  <a:pt x="163323" y="165193"/>
                </a:lnTo>
                <a:lnTo>
                  <a:pt x="201887" y="140988"/>
                </a:lnTo>
                <a:lnTo>
                  <a:pt x="243293" y="121525"/>
                </a:lnTo>
                <a:lnTo>
                  <a:pt x="287185" y="107171"/>
                </a:lnTo>
                <a:lnTo>
                  <a:pt x="333207" y="98291"/>
                </a:lnTo>
                <a:lnTo>
                  <a:pt x="381000" y="95250"/>
                </a:lnTo>
                <a:lnTo>
                  <a:pt x="381000" y="0"/>
                </a:lnTo>
                <a:lnTo>
                  <a:pt x="333207" y="3041"/>
                </a:lnTo>
                <a:lnTo>
                  <a:pt x="287185" y="11921"/>
                </a:lnTo>
                <a:lnTo>
                  <a:pt x="243293" y="26275"/>
                </a:lnTo>
                <a:lnTo>
                  <a:pt x="201887" y="45738"/>
                </a:lnTo>
                <a:lnTo>
                  <a:pt x="163323" y="69943"/>
                </a:lnTo>
                <a:lnTo>
                  <a:pt x="127960" y="98527"/>
                </a:lnTo>
                <a:lnTo>
                  <a:pt x="96153" y="131124"/>
                </a:lnTo>
                <a:lnTo>
                  <a:pt x="68260" y="167369"/>
                </a:lnTo>
                <a:lnTo>
                  <a:pt x="44638" y="206896"/>
                </a:lnTo>
                <a:lnTo>
                  <a:pt x="25644" y="249340"/>
                </a:lnTo>
                <a:lnTo>
                  <a:pt x="11635" y="294337"/>
                </a:lnTo>
                <a:lnTo>
                  <a:pt x="2968" y="341520"/>
                </a:lnTo>
                <a:lnTo>
                  <a:pt x="0" y="390525"/>
                </a:lnTo>
                <a:lnTo>
                  <a:pt x="0" y="485775"/>
                </a:lnTo>
                <a:lnTo>
                  <a:pt x="2863" y="533703"/>
                </a:lnTo>
                <a:lnTo>
                  <a:pt x="11253" y="580117"/>
                </a:lnTo>
                <a:lnTo>
                  <a:pt x="24869" y="624617"/>
                </a:lnTo>
                <a:lnTo>
                  <a:pt x="43408" y="666805"/>
                </a:lnTo>
                <a:lnTo>
                  <a:pt x="66570" y="706281"/>
                </a:lnTo>
                <a:lnTo>
                  <a:pt x="94054" y="742646"/>
                </a:lnTo>
                <a:lnTo>
                  <a:pt x="125557" y="775502"/>
                </a:lnTo>
                <a:lnTo>
                  <a:pt x="160780" y="804450"/>
                </a:lnTo>
                <a:lnTo>
                  <a:pt x="199420" y="829090"/>
                </a:lnTo>
                <a:lnTo>
                  <a:pt x="241177" y="849024"/>
                </a:lnTo>
                <a:lnTo>
                  <a:pt x="285750" y="863854"/>
                </a:lnTo>
                <a:lnTo>
                  <a:pt x="285750" y="911479"/>
                </a:lnTo>
                <a:lnTo>
                  <a:pt x="381000" y="828624"/>
                </a:lnTo>
                <a:lnTo>
                  <a:pt x="285750" y="720979"/>
                </a:lnTo>
                <a:lnTo>
                  <a:pt x="285750" y="768604"/>
                </a:lnTo>
                <a:lnTo>
                  <a:pt x="241505" y="753901"/>
                </a:lnTo>
                <a:lnTo>
                  <a:pt x="199945" y="734117"/>
                </a:lnTo>
                <a:lnTo>
                  <a:pt x="161394" y="709628"/>
                </a:lnTo>
                <a:lnTo>
                  <a:pt x="126173" y="680811"/>
                </a:lnTo>
                <a:lnTo>
                  <a:pt x="94605" y="648044"/>
                </a:lnTo>
                <a:lnTo>
                  <a:pt x="67012" y="611703"/>
                </a:lnTo>
                <a:lnTo>
                  <a:pt x="43717" y="572167"/>
                </a:lnTo>
                <a:lnTo>
                  <a:pt x="25043" y="529811"/>
                </a:lnTo>
                <a:lnTo>
                  <a:pt x="11311" y="485013"/>
                </a:lnTo>
                <a:lnTo>
                  <a:pt x="2844" y="438150"/>
                </a:lnTo>
              </a:path>
            </a:pathLst>
          </a:custGeom>
          <a:ln w="12700">
            <a:solidFill>
              <a:srgbClr val="4170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511425" y="4243451"/>
            <a:ext cx="523875" cy="607695"/>
          </a:xfrm>
          <a:custGeom>
            <a:avLst/>
            <a:gdLst/>
            <a:ahLst/>
            <a:cxnLst/>
            <a:rect l="l" t="t" r="r" b="b"/>
            <a:pathLst>
              <a:path w="523875" h="607695">
                <a:moveTo>
                  <a:pt x="372832" y="196469"/>
                </a:moveTo>
                <a:lnTo>
                  <a:pt x="130937" y="196469"/>
                </a:lnTo>
                <a:lnTo>
                  <a:pt x="177591" y="209978"/>
                </a:lnTo>
                <a:lnTo>
                  <a:pt x="222172" y="227274"/>
                </a:lnTo>
                <a:lnTo>
                  <a:pt x="264481" y="248146"/>
                </a:lnTo>
                <a:lnTo>
                  <a:pt x="304322" y="272385"/>
                </a:lnTo>
                <a:lnTo>
                  <a:pt x="341497" y="299783"/>
                </a:lnTo>
                <a:lnTo>
                  <a:pt x="375807" y="330130"/>
                </a:lnTo>
                <a:lnTo>
                  <a:pt x="407055" y="363217"/>
                </a:lnTo>
                <a:lnTo>
                  <a:pt x="435044" y="398835"/>
                </a:lnTo>
                <a:lnTo>
                  <a:pt x="459576" y="436775"/>
                </a:lnTo>
                <a:lnTo>
                  <a:pt x="480452" y="476827"/>
                </a:lnTo>
                <a:lnTo>
                  <a:pt x="497476" y="518783"/>
                </a:lnTo>
                <a:lnTo>
                  <a:pt x="510450" y="562432"/>
                </a:lnTo>
                <a:lnTo>
                  <a:pt x="519175" y="607568"/>
                </a:lnTo>
                <a:lnTo>
                  <a:pt x="523455" y="561457"/>
                </a:lnTo>
                <a:lnTo>
                  <a:pt x="523163" y="515909"/>
                </a:lnTo>
                <a:lnTo>
                  <a:pt x="518463" y="471151"/>
                </a:lnTo>
                <a:lnTo>
                  <a:pt x="509520" y="427414"/>
                </a:lnTo>
                <a:lnTo>
                  <a:pt x="496497" y="384925"/>
                </a:lnTo>
                <a:lnTo>
                  <a:pt x="479559" y="343914"/>
                </a:lnTo>
                <a:lnTo>
                  <a:pt x="458870" y="304609"/>
                </a:lnTo>
                <a:lnTo>
                  <a:pt x="434594" y="267239"/>
                </a:lnTo>
                <a:lnTo>
                  <a:pt x="406894" y="232033"/>
                </a:lnTo>
                <a:lnTo>
                  <a:pt x="375936" y="199220"/>
                </a:lnTo>
                <a:lnTo>
                  <a:pt x="372832" y="196469"/>
                </a:lnTo>
                <a:close/>
              </a:path>
              <a:path w="523875" h="607695">
                <a:moveTo>
                  <a:pt x="130937" y="0"/>
                </a:moveTo>
                <a:lnTo>
                  <a:pt x="0" y="115315"/>
                </a:lnTo>
                <a:lnTo>
                  <a:pt x="130937" y="261874"/>
                </a:lnTo>
                <a:lnTo>
                  <a:pt x="130937" y="196469"/>
                </a:lnTo>
                <a:lnTo>
                  <a:pt x="372832" y="196469"/>
                </a:lnTo>
                <a:lnTo>
                  <a:pt x="341883" y="169029"/>
                </a:lnTo>
                <a:lnTo>
                  <a:pt x="304899" y="141688"/>
                </a:lnTo>
                <a:lnTo>
                  <a:pt x="265148" y="117426"/>
                </a:lnTo>
                <a:lnTo>
                  <a:pt x="222795" y="96472"/>
                </a:lnTo>
                <a:lnTo>
                  <a:pt x="178003" y="79056"/>
                </a:lnTo>
                <a:lnTo>
                  <a:pt x="130937" y="65404"/>
                </a:lnTo>
                <a:lnTo>
                  <a:pt x="130937" y="0"/>
                </a:lnTo>
                <a:close/>
              </a:path>
            </a:pathLst>
          </a:custGeom>
          <a:solidFill>
            <a:srgbClr val="4AEF2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511425" y="4785614"/>
            <a:ext cx="523875" cy="623570"/>
          </a:xfrm>
          <a:custGeom>
            <a:avLst/>
            <a:gdLst/>
            <a:ahLst/>
            <a:cxnLst/>
            <a:rect l="l" t="t" r="r" b="b"/>
            <a:pathLst>
              <a:path w="523875" h="623570">
                <a:moveTo>
                  <a:pt x="523875" y="0"/>
                </a:moveTo>
                <a:lnTo>
                  <a:pt x="521476" y="47413"/>
                </a:lnTo>
                <a:lnTo>
                  <a:pt x="514427" y="93551"/>
                </a:lnTo>
                <a:lnTo>
                  <a:pt x="502948" y="138205"/>
                </a:lnTo>
                <a:lnTo>
                  <a:pt x="487258" y="181171"/>
                </a:lnTo>
                <a:lnTo>
                  <a:pt x="467576" y="222242"/>
                </a:lnTo>
                <a:lnTo>
                  <a:pt x="444122" y="261212"/>
                </a:lnTo>
                <a:lnTo>
                  <a:pt x="417116" y="297874"/>
                </a:lnTo>
                <a:lnTo>
                  <a:pt x="386777" y="332023"/>
                </a:lnTo>
                <a:lnTo>
                  <a:pt x="353326" y="363453"/>
                </a:lnTo>
                <a:lnTo>
                  <a:pt x="316981" y="391956"/>
                </a:lnTo>
                <a:lnTo>
                  <a:pt x="277962" y="417329"/>
                </a:lnTo>
                <a:lnTo>
                  <a:pt x="236489" y="439363"/>
                </a:lnTo>
                <a:lnTo>
                  <a:pt x="192782" y="457853"/>
                </a:lnTo>
                <a:lnTo>
                  <a:pt x="147059" y="472593"/>
                </a:lnTo>
                <a:lnTo>
                  <a:pt x="99542" y="483377"/>
                </a:lnTo>
                <a:lnTo>
                  <a:pt x="50449" y="489999"/>
                </a:lnTo>
                <a:lnTo>
                  <a:pt x="0" y="492251"/>
                </a:lnTo>
                <a:lnTo>
                  <a:pt x="0" y="623316"/>
                </a:lnTo>
                <a:lnTo>
                  <a:pt x="50449" y="621061"/>
                </a:lnTo>
                <a:lnTo>
                  <a:pt x="99542" y="614436"/>
                </a:lnTo>
                <a:lnTo>
                  <a:pt x="147059" y="603647"/>
                </a:lnTo>
                <a:lnTo>
                  <a:pt x="192782" y="588899"/>
                </a:lnTo>
                <a:lnTo>
                  <a:pt x="236489" y="570400"/>
                </a:lnTo>
                <a:lnTo>
                  <a:pt x="277962" y="548356"/>
                </a:lnTo>
                <a:lnTo>
                  <a:pt x="316981" y="522974"/>
                </a:lnTo>
                <a:lnTo>
                  <a:pt x="353326" y="494459"/>
                </a:lnTo>
                <a:lnTo>
                  <a:pt x="386777" y="463018"/>
                </a:lnTo>
                <a:lnTo>
                  <a:pt x="417116" y="428858"/>
                </a:lnTo>
                <a:lnTo>
                  <a:pt x="444122" y="392185"/>
                </a:lnTo>
                <a:lnTo>
                  <a:pt x="467576" y="353205"/>
                </a:lnTo>
                <a:lnTo>
                  <a:pt x="487258" y="312126"/>
                </a:lnTo>
                <a:lnTo>
                  <a:pt x="502948" y="269153"/>
                </a:lnTo>
                <a:lnTo>
                  <a:pt x="514427" y="224493"/>
                </a:lnTo>
                <a:lnTo>
                  <a:pt x="521476" y="178352"/>
                </a:lnTo>
                <a:lnTo>
                  <a:pt x="523875" y="130937"/>
                </a:lnTo>
                <a:lnTo>
                  <a:pt x="523875" y="0"/>
                </a:lnTo>
                <a:close/>
              </a:path>
            </a:pathLst>
          </a:custGeom>
          <a:solidFill>
            <a:srgbClr val="3BC12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511425" y="4243451"/>
            <a:ext cx="523875" cy="1165860"/>
          </a:xfrm>
          <a:custGeom>
            <a:avLst/>
            <a:gdLst/>
            <a:ahLst/>
            <a:cxnLst/>
            <a:rect l="l" t="t" r="r" b="b"/>
            <a:pathLst>
              <a:path w="523875" h="1165860">
                <a:moveTo>
                  <a:pt x="523875" y="542163"/>
                </a:moveTo>
                <a:lnTo>
                  <a:pt x="521476" y="589576"/>
                </a:lnTo>
                <a:lnTo>
                  <a:pt x="514427" y="635714"/>
                </a:lnTo>
                <a:lnTo>
                  <a:pt x="502948" y="680368"/>
                </a:lnTo>
                <a:lnTo>
                  <a:pt x="487258" y="723334"/>
                </a:lnTo>
                <a:lnTo>
                  <a:pt x="467576" y="764405"/>
                </a:lnTo>
                <a:lnTo>
                  <a:pt x="444122" y="803375"/>
                </a:lnTo>
                <a:lnTo>
                  <a:pt x="417116" y="840037"/>
                </a:lnTo>
                <a:lnTo>
                  <a:pt x="386777" y="874186"/>
                </a:lnTo>
                <a:lnTo>
                  <a:pt x="353326" y="905616"/>
                </a:lnTo>
                <a:lnTo>
                  <a:pt x="316981" y="934119"/>
                </a:lnTo>
                <a:lnTo>
                  <a:pt x="277962" y="959492"/>
                </a:lnTo>
                <a:lnTo>
                  <a:pt x="236489" y="981526"/>
                </a:lnTo>
                <a:lnTo>
                  <a:pt x="192782" y="1000016"/>
                </a:lnTo>
                <a:lnTo>
                  <a:pt x="147059" y="1014756"/>
                </a:lnTo>
                <a:lnTo>
                  <a:pt x="99542" y="1025540"/>
                </a:lnTo>
                <a:lnTo>
                  <a:pt x="50449" y="1032162"/>
                </a:lnTo>
                <a:lnTo>
                  <a:pt x="0" y="1034414"/>
                </a:lnTo>
                <a:lnTo>
                  <a:pt x="0" y="1165479"/>
                </a:lnTo>
                <a:lnTo>
                  <a:pt x="50449" y="1163224"/>
                </a:lnTo>
                <a:lnTo>
                  <a:pt x="99542" y="1156599"/>
                </a:lnTo>
                <a:lnTo>
                  <a:pt x="147059" y="1145810"/>
                </a:lnTo>
                <a:lnTo>
                  <a:pt x="192782" y="1131062"/>
                </a:lnTo>
                <a:lnTo>
                  <a:pt x="236489" y="1112563"/>
                </a:lnTo>
                <a:lnTo>
                  <a:pt x="277962" y="1090519"/>
                </a:lnTo>
                <a:lnTo>
                  <a:pt x="316981" y="1065137"/>
                </a:lnTo>
                <a:lnTo>
                  <a:pt x="353326" y="1036622"/>
                </a:lnTo>
                <a:lnTo>
                  <a:pt x="386777" y="1005181"/>
                </a:lnTo>
                <a:lnTo>
                  <a:pt x="417116" y="971021"/>
                </a:lnTo>
                <a:lnTo>
                  <a:pt x="444122" y="934348"/>
                </a:lnTo>
                <a:lnTo>
                  <a:pt x="467576" y="895368"/>
                </a:lnTo>
                <a:lnTo>
                  <a:pt x="487258" y="854289"/>
                </a:lnTo>
                <a:lnTo>
                  <a:pt x="502948" y="811316"/>
                </a:lnTo>
                <a:lnTo>
                  <a:pt x="514427" y="766656"/>
                </a:lnTo>
                <a:lnTo>
                  <a:pt x="521476" y="720515"/>
                </a:lnTo>
                <a:lnTo>
                  <a:pt x="523875" y="673100"/>
                </a:lnTo>
                <a:lnTo>
                  <a:pt x="523875" y="542163"/>
                </a:lnTo>
                <a:lnTo>
                  <a:pt x="521435" y="494524"/>
                </a:lnTo>
                <a:lnTo>
                  <a:pt x="514251" y="448000"/>
                </a:lnTo>
                <a:lnTo>
                  <a:pt x="502523" y="402834"/>
                </a:lnTo>
                <a:lnTo>
                  <a:pt x="486451" y="359271"/>
                </a:lnTo>
                <a:lnTo>
                  <a:pt x="466236" y="317553"/>
                </a:lnTo>
                <a:lnTo>
                  <a:pt x="442078" y="277926"/>
                </a:lnTo>
                <a:lnTo>
                  <a:pt x="414178" y="240633"/>
                </a:lnTo>
                <a:lnTo>
                  <a:pt x="382736" y="205917"/>
                </a:lnTo>
                <a:lnTo>
                  <a:pt x="347953" y="174022"/>
                </a:lnTo>
                <a:lnTo>
                  <a:pt x="310029" y="145193"/>
                </a:lnTo>
                <a:lnTo>
                  <a:pt x="269165" y="119673"/>
                </a:lnTo>
                <a:lnTo>
                  <a:pt x="225561" y="97705"/>
                </a:lnTo>
                <a:lnTo>
                  <a:pt x="179418" y="79535"/>
                </a:lnTo>
                <a:lnTo>
                  <a:pt x="130937" y="65404"/>
                </a:lnTo>
                <a:lnTo>
                  <a:pt x="130937" y="0"/>
                </a:lnTo>
                <a:lnTo>
                  <a:pt x="0" y="115315"/>
                </a:lnTo>
                <a:lnTo>
                  <a:pt x="130937" y="261874"/>
                </a:lnTo>
                <a:lnTo>
                  <a:pt x="130937" y="196469"/>
                </a:lnTo>
                <a:lnTo>
                  <a:pt x="177591" y="209978"/>
                </a:lnTo>
                <a:lnTo>
                  <a:pt x="222172" y="227274"/>
                </a:lnTo>
                <a:lnTo>
                  <a:pt x="264481" y="248146"/>
                </a:lnTo>
                <a:lnTo>
                  <a:pt x="304322" y="272385"/>
                </a:lnTo>
                <a:lnTo>
                  <a:pt x="341497" y="299783"/>
                </a:lnTo>
                <a:lnTo>
                  <a:pt x="375807" y="330130"/>
                </a:lnTo>
                <a:lnTo>
                  <a:pt x="407055" y="363217"/>
                </a:lnTo>
                <a:lnTo>
                  <a:pt x="435044" y="398835"/>
                </a:lnTo>
                <a:lnTo>
                  <a:pt x="459576" y="436775"/>
                </a:lnTo>
                <a:lnTo>
                  <a:pt x="480452" y="476827"/>
                </a:lnTo>
                <a:lnTo>
                  <a:pt x="497476" y="518783"/>
                </a:lnTo>
                <a:lnTo>
                  <a:pt x="510450" y="562432"/>
                </a:lnTo>
                <a:lnTo>
                  <a:pt x="519175" y="607568"/>
                </a:lnTo>
              </a:path>
            </a:pathLst>
          </a:custGeom>
          <a:ln w="12700">
            <a:solidFill>
              <a:srgbClr val="4170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508250" y="2919603"/>
            <a:ext cx="495300" cy="605790"/>
          </a:xfrm>
          <a:custGeom>
            <a:avLst/>
            <a:gdLst/>
            <a:ahLst/>
            <a:cxnLst/>
            <a:rect l="l" t="t" r="r" b="b"/>
            <a:pathLst>
              <a:path w="495300" h="605789">
                <a:moveTo>
                  <a:pt x="343437" y="185800"/>
                </a:moveTo>
                <a:lnTo>
                  <a:pt x="123825" y="185800"/>
                </a:lnTo>
                <a:lnTo>
                  <a:pt x="171875" y="200894"/>
                </a:lnTo>
                <a:lnTo>
                  <a:pt x="217566" y="220526"/>
                </a:lnTo>
                <a:lnTo>
                  <a:pt x="260657" y="244421"/>
                </a:lnTo>
                <a:lnTo>
                  <a:pt x="300905" y="272302"/>
                </a:lnTo>
                <a:lnTo>
                  <a:pt x="338068" y="303892"/>
                </a:lnTo>
                <a:lnTo>
                  <a:pt x="371903" y="338915"/>
                </a:lnTo>
                <a:lnTo>
                  <a:pt x="402169" y="377094"/>
                </a:lnTo>
                <a:lnTo>
                  <a:pt x="428625" y="418154"/>
                </a:lnTo>
                <a:lnTo>
                  <a:pt x="451026" y="461817"/>
                </a:lnTo>
                <a:lnTo>
                  <a:pt x="469132" y="507807"/>
                </a:lnTo>
                <a:lnTo>
                  <a:pt x="482701" y="555848"/>
                </a:lnTo>
                <a:lnTo>
                  <a:pt x="491489" y="605663"/>
                </a:lnTo>
                <a:lnTo>
                  <a:pt x="495205" y="556256"/>
                </a:lnTo>
                <a:lnTo>
                  <a:pt x="494081" y="507536"/>
                </a:lnTo>
                <a:lnTo>
                  <a:pt x="488304" y="459776"/>
                </a:lnTo>
                <a:lnTo>
                  <a:pt x="478060" y="413253"/>
                </a:lnTo>
                <a:lnTo>
                  <a:pt x="463535" y="368243"/>
                </a:lnTo>
                <a:lnTo>
                  <a:pt x="444916" y="325021"/>
                </a:lnTo>
                <a:lnTo>
                  <a:pt x="422389" y="283863"/>
                </a:lnTo>
                <a:lnTo>
                  <a:pt x="396139" y="245044"/>
                </a:lnTo>
                <a:lnTo>
                  <a:pt x="366354" y="208840"/>
                </a:lnTo>
                <a:lnTo>
                  <a:pt x="343437" y="185800"/>
                </a:lnTo>
                <a:close/>
              </a:path>
              <a:path w="495300" h="605789">
                <a:moveTo>
                  <a:pt x="123825" y="0"/>
                </a:moveTo>
                <a:lnTo>
                  <a:pt x="0" y="108076"/>
                </a:lnTo>
                <a:lnTo>
                  <a:pt x="123825" y="247650"/>
                </a:lnTo>
                <a:lnTo>
                  <a:pt x="123825" y="185800"/>
                </a:lnTo>
                <a:lnTo>
                  <a:pt x="343437" y="185800"/>
                </a:lnTo>
                <a:lnTo>
                  <a:pt x="296922" y="145381"/>
                </a:lnTo>
                <a:lnTo>
                  <a:pt x="257647" y="118677"/>
                </a:lnTo>
                <a:lnTo>
                  <a:pt x="215582" y="95691"/>
                </a:lnTo>
                <a:lnTo>
                  <a:pt x="170912" y="76699"/>
                </a:lnTo>
                <a:lnTo>
                  <a:pt x="123825" y="61975"/>
                </a:lnTo>
                <a:lnTo>
                  <a:pt x="123825" y="0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508250" y="3463417"/>
            <a:ext cx="495300" cy="621665"/>
          </a:xfrm>
          <a:custGeom>
            <a:avLst/>
            <a:gdLst/>
            <a:ahLst/>
            <a:cxnLst/>
            <a:rect l="l" t="t" r="r" b="b"/>
            <a:pathLst>
              <a:path w="495300" h="621664">
                <a:moveTo>
                  <a:pt x="495300" y="0"/>
                </a:moveTo>
                <a:lnTo>
                  <a:pt x="493032" y="47925"/>
                </a:lnTo>
                <a:lnTo>
                  <a:pt x="486369" y="94562"/>
                </a:lnTo>
                <a:lnTo>
                  <a:pt x="475517" y="139704"/>
                </a:lnTo>
                <a:lnTo>
                  <a:pt x="460684" y="183142"/>
                </a:lnTo>
                <a:lnTo>
                  <a:pt x="442077" y="224666"/>
                </a:lnTo>
                <a:lnTo>
                  <a:pt x="419905" y="264067"/>
                </a:lnTo>
                <a:lnTo>
                  <a:pt x="394374" y="301138"/>
                </a:lnTo>
                <a:lnTo>
                  <a:pt x="365692" y="335669"/>
                </a:lnTo>
                <a:lnTo>
                  <a:pt x="334066" y="367451"/>
                </a:lnTo>
                <a:lnTo>
                  <a:pt x="299705" y="396276"/>
                </a:lnTo>
                <a:lnTo>
                  <a:pt x="262815" y="421935"/>
                </a:lnTo>
                <a:lnTo>
                  <a:pt x="223604" y="444220"/>
                </a:lnTo>
                <a:lnTo>
                  <a:pt x="182280" y="462920"/>
                </a:lnTo>
                <a:lnTo>
                  <a:pt x="139050" y="477829"/>
                </a:lnTo>
                <a:lnTo>
                  <a:pt x="94121" y="488736"/>
                </a:lnTo>
                <a:lnTo>
                  <a:pt x="47702" y="495434"/>
                </a:lnTo>
                <a:lnTo>
                  <a:pt x="0" y="497713"/>
                </a:lnTo>
                <a:lnTo>
                  <a:pt x="0" y="621538"/>
                </a:lnTo>
                <a:lnTo>
                  <a:pt x="47702" y="619259"/>
                </a:lnTo>
                <a:lnTo>
                  <a:pt x="94121" y="612561"/>
                </a:lnTo>
                <a:lnTo>
                  <a:pt x="139050" y="601654"/>
                </a:lnTo>
                <a:lnTo>
                  <a:pt x="182280" y="586745"/>
                </a:lnTo>
                <a:lnTo>
                  <a:pt x="223604" y="568045"/>
                </a:lnTo>
                <a:lnTo>
                  <a:pt x="262815" y="545760"/>
                </a:lnTo>
                <a:lnTo>
                  <a:pt x="299705" y="520101"/>
                </a:lnTo>
                <a:lnTo>
                  <a:pt x="334066" y="491276"/>
                </a:lnTo>
                <a:lnTo>
                  <a:pt x="365692" y="459494"/>
                </a:lnTo>
                <a:lnTo>
                  <a:pt x="394374" y="424963"/>
                </a:lnTo>
                <a:lnTo>
                  <a:pt x="419905" y="387892"/>
                </a:lnTo>
                <a:lnTo>
                  <a:pt x="442077" y="348491"/>
                </a:lnTo>
                <a:lnTo>
                  <a:pt x="460684" y="306967"/>
                </a:lnTo>
                <a:lnTo>
                  <a:pt x="475517" y="263529"/>
                </a:lnTo>
                <a:lnTo>
                  <a:pt x="486369" y="218387"/>
                </a:lnTo>
                <a:lnTo>
                  <a:pt x="493032" y="171750"/>
                </a:lnTo>
                <a:lnTo>
                  <a:pt x="495300" y="123825"/>
                </a:lnTo>
                <a:lnTo>
                  <a:pt x="495300" y="0"/>
                </a:lnTo>
                <a:close/>
              </a:path>
            </a:pathLst>
          </a:custGeom>
          <a:solidFill>
            <a:srgbClr val="CD9A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2508250" y="2919603"/>
            <a:ext cx="495300" cy="1165860"/>
          </a:xfrm>
          <a:custGeom>
            <a:avLst/>
            <a:gdLst/>
            <a:ahLst/>
            <a:cxnLst/>
            <a:rect l="l" t="t" r="r" b="b"/>
            <a:pathLst>
              <a:path w="495300" h="1165860">
                <a:moveTo>
                  <a:pt x="495300" y="543813"/>
                </a:moveTo>
                <a:lnTo>
                  <a:pt x="493032" y="591739"/>
                </a:lnTo>
                <a:lnTo>
                  <a:pt x="486369" y="638376"/>
                </a:lnTo>
                <a:lnTo>
                  <a:pt x="475517" y="683518"/>
                </a:lnTo>
                <a:lnTo>
                  <a:pt x="460684" y="726956"/>
                </a:lnTo>
                <a:lnTo>
                  <a:pt x="442077" y="768480"/>
                </a:lnTo>
                <a:lnTo>
                  <a:pt x="419905" y="807881"/>
                </a:lnTo>
                <a:lnTo>
                  <a:pt x="394374" y="844952"/>
                </a:lnTo>
                <a:lnTo>
                  <a:pt x="365692" y="879483"/>
                </a:lnTo>
                <a:lnTo>
                  <a:pt x="334066" y="911265"/>
                </a:lnTo>
                <a:lnTo>
                  <a:pt x="299705" y="940090"/>
                </a:lnTo>
                <a:lnTo>
                  <a:pt x="262815" y="965749"/>
                </a:lnTo>
                <a:lnTo>
                  <a:pt x="223604" y="988034"/>
                </a:lnTo>
                <a:lnTo>
                  <a:pt x="182280" y="1006734"/>
                </a:lnTo>
                <a:lnTo>
                  <a:pt x="139050" y="1021643"/>
                </a:lnTo>
                <a:lnTo>
                  <a:pt x="94121" y="1032550"/>
                </a:lnTo>
                <a:lnTo>
                  <a:pt x="47702" y="1039248"/>
                </a:lnTo>
                <a:lnTo>
                  <a:pt x="0" y="1041526"/>
                </a:lnTo>
                <a:lnTo>
                  <a:pt x="0" y="1165352"/>
                </a:lnTo>
                <a:lnTo>
                  <a:pt x="47702" y="1163073"/>
                </a:lnTo>
                <a:lnTo>
                  <a:pt x="94121" y="1156375"/>
                </a:lnTo>
                <a:lnTo>
                  <a:pt x="139050" y="1145468"/>
                </a:lnTo>
                <a:lnTo>
                  <a:pt x="182280" y="1130559"/>
                </a:lnTo>
                <a:lnTo>
                  <a:pt x="223604" y="1111859"/>
                </a:lnTo>
                <a:lnTo>
                  <a:pt x="262815" y="1089574"/>
                </a:lnTo>
                <a:lnTo>
                  <a:pt x="299705" y="1063915"/>
                </a:lnTo>
                <a:lnTo>
                  <a:pt x="334066" y="1035090"/>
                </a:lnTo>
                <a:lnTo>
                  <a:pt x="365692" y="1003308"/>
                </a:lnTo>
                <a:lnTo>
                  <a:pt x="394374" y="968777"/>
                </a:lnTo>
                <a:lnTo>
                  <a:pt x="419905" y="931706"/>
                </a:lnTo>
                <a:lnTo>
                  <a:pt x="442077" y="892305"/>
                </a:lnTo>
                <a:lnTo>
                  <a:pt x="460684" y="850781"/>
                </a:lnTo>
                <a:lnTo>
                  <a:pt x="475517" y="807343"/>
                </a:lnTo>
                <a:lnTo>
                  <a:pt x="486369" y="762201"/>
                </a:lnTo>
                <a:lnTo>
                  <a:pt x="493032" y="715564"/>
                </a:lnTo>
                <a:lnTo>
                  <a:pt x="495300" y="667638"/>
                </a:lnTo>
                <a:lnTo>
                  <a:pt x="495300" y="543813"/>
                </a:lnTo>
                <a:lnTo>
                  <a:pt x="492993" y="495662"/>
                </a:lnTo>
                <a:lnTo>
                  <a:pt x="486199" y="448636"/>
                </a:lnTo>
                <a:lnTo>
                  <a:pt x="475108" y="402982"/>
                </a:lnTo>
                <a:lnTo>
                  <a:pt x="459910" y="358948"/>
                </a:lnTo>
                <a:lnTo>
                  <a:pt x="440795" y="316780"/>
                </a:lnTo>
                <a:lnTo>
                  <a:pt x="417952" y="276725"/>
                </a:lnTo>
                <a:lnTo>
                  <a:pt x="391572" y="239029"/>
                </a:lnTo>
                <a:lnTo>
                  <a:pt x="361845" y="203941"/>
                </a:lnTo>
                <a:lnTo>
                  <a:pt x="328961" y="171706"/>
                </a:lnTo>
                <a:lnTo>
                  <a:pt x="293108" y="142571"/>
                </a:lnTo>
                <a:lnTo>
                  <a:pt x="254479" y="116784"/>
                </a:lnTo>
                <a:lnTo>
                  <a:pt x="213262" y="94591"/>
                </a:lnTo>
                <a:lnTo>
                  <a:pt x="169647" y="76239"/>
                </a:lnTo>
                <a:lnTo>
                  <a:pt x="123825" y="61975"/>
                </a:lnTo>
                <a:lnTo>
                  <a:pt x="123825" y="0"/>
                </a:lnTo>
                <a:lnTo>
                  <a:pt x="0" y="108076"/>
                </a:lnTo>
                <a:lnTo>
                  <a:pt x="123825" y="247650"/>
                </a:lnTo>
                <a:lnTo>
                  <a:pt x="123825" y="185800"/>
                </a:lnTo>
                <a:lnTo>
                  <a:pt x="171875" y="200894"/>
                </a:lnTo>
                <a:lnTo>
                  <a:pt x="217566" y="220526"/>
                </a:lnTo>
                <a:lnTo>
                  <a:pt x="260657" y="244421"/>
                </a:lnTo>
                <a:lnTo>
                  <a:pt x="300905" y="272302"/>
                </a:lnTo>
                <a:lnTo>
                  <a:pt x="338068" y="303892"/>
                </a:lnTo>
                <a:lnTo>
                  <a:pt x="371903" y="338915"/>
                </a:lnTo>
                <a:lnTo>
                  <a:pt x="402169" y="377094"/>
                </a:lnTo>
                <a:lnTo>
                  <a:pt x="428625" y="418154"/>
                </a:lnTo>
                <a:lnTo>
                  <a:pt x="451026" y="461817"/>
                </a:lnTo>
                <a:lnTo>
                  <a:pt x="469132" y="507807"/>
                </a:lnTo>
                <a:lnTo>
                  <a:pt x="482701" y="555848"/>
                </a:lnTo>
                <a:lnTo>
                  <a:pt x="491489" y="605663"/>
                </a:lnTo>
              </a:path>
            </a:pathLst>
          </a:custGeom>
          <a:ln w="12700">
            <a:solidFill>
              <a:srgbClr val="4170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474595" y="5650610"/>
            <a:ext cx="467359" cy="535940"/>
          </a:xfrm>
          <a:custGeom>
            <a:avLst/>
            <a:gdLst/>
            <a:ahLst/>
            <a:cxnLst/>
            <a:rect l="l" t="t" r="r" b="b"/>
            <a:pathLst>
              <a:path w="467360" h="535939">
                <a:moveTo>
                  <a:pt x="334064" y="175259"/>
                </a:moveTo>
                <a:lnTo>
                  <a:pt x="116840" y="175259"/>
                </a:lnTo>
                <a:lnTo>
                  <a:pt x="165748" y="189637"/>
                </a:lnTo>
                <a:lnTo>
                  <a:pt x="212042" y="208599"/>
                </a:lnTo>
                <a:lnTo>
                  <a:pt x="255430" y="231845"/>
                </a:lnTo>
                <a:lnTo>
                  <a:pt x="295622" y="259073"/>
                </a:lnTo>
                <a:lnTo>
                  <a:pt x="332327" y="289981"/>
                </a:lnTo>
                <a:lnTo>
                  <a:pt x="365254" y="324267"/>
                </a:lnTo>
                <a:lnTo>
                  <a:pt x="394113" y="361630"/>
                </a:lnTo>
                <a:lnTo>
                  <a:pt x="418611" y="401767"/>
                </a:lnTo>
                <a:lnTo>
                  <a:pt x="438460" y="444378"/>
                </a:lnTo>
                <a:lnTo>
                  <a:pt x="453367" y="489160"/>
                </a:lnTo>
                <a:lnTo>
                  <a:pt x="463042" y="535812"/>
                </a:lnTo>
                <a:lnTo>
                  <a:pt x="467170" y="489460"/>
                </a:lnTo>
                <a:lnTo>
                  <a:pt x="465984" y="443787"/>
                </a:lnTo>
                <a:lnTo>
                  <a:pt x="459704" y="399094"/>
                </a:lnTo>
                <a:lnTo>
                  <a:pt x="448546" y="355683"/>
                </a:lnTo>
                <a:lnTo>
                  <a:pt x="432731" y="313855"/>
                </a:lnTo>
                <a:lnTo>
                  <a:pt x="412476" y="273912"/>
                </a:lnTo>
                <a:lnTo>
                  <a:pt x="388000" y="236156"/>
                </a:lnTo>
                <a:lnTo>
                  <a:pt x="359522" y="200888"/>
                </a:lnTo>
                <a:lnTo>
                  <a:pt x="334064" y="175259"/>
                </a:lnTo>
                <a:close/>
              </a:path>
              <a:path w="467360" h="535939">
                <a:moveTo>
                  <a:pt x="116840" y="0"/>
                </a:moveTo>
                <a:lnTo>
                  <a:pt x="0" y="103123"/>
                </a:lnTo>
                <a:lnTo>
                  <a:pt x="116840" y="233679"/>
                </a:lnTo>
                <a:lnTo>
                  <a:pt x="116840" y="175259"/>
                </a:lnTo>
                <a:lnTo>
                  <a:pt x="334064" y="175259"/>
                </a:lnTo>
                <a:lnTo>
                  <a:pt x="291432" y="139023"/>
                </a:lnTo>
                <a:lnTo>
                  <a:pt x="252258" y="113029"/>
                </a:lnTo>
                <a:lnTo>
                  <a:pt x="209955" y="90729"/>
                </a:lnTo>
                <a:lnTo>
                  <a:pt x="164743" y="72425"/>
                </a:lnTo>
                <a:lnTo>
                  <a:pt x="116840" y="58419"/>
                </a:lnTo>
                <a:lnTo>
                  <a:pt x="116840" y="0"/>
                </a:lnTo>
                <a:close/>
              </a:path>
            </a:pathLst>
          </a:custGeom>
          <a:solidFill>
            <a:srgbClr val="2D75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2474595" y="6128004"/>
            <a:ext cx="467359" cy="549910"/>
          </a:xfrm>
          <a:custGeom>
            <a:avLst/>
            <a:gdLst/>
            <a:ahLst/>
            <a:cxnLst/>
            <a:rect l="l" t="t" r="r" b="b"/>
            <a:pathLst>
              <a:path w="467360" h="549909">
                <a:moveTo>
                  <a:pt x="467360" y="0"/>
                </a:moveTo>
                <a:lnTo>
                  <a:pt x="464616" y="47155"/>
                </a:lnTo>
                <a:lnTo>
                  <a:pt x="456578" y="92839"/>
                </a:lnTo>
                <a:lnTo>
                  <a:pt x="443528" y="136788"/>
                </a:lnTo>
                <a:lnTo>
                  <a:pt x="425754" y="178739"/>
                </a:lnTo>
                <a:lnTo>
                  <a:pt x="403540" y="218426"/>
                </a:lnTo>
                <a:lnTo>
                  <a:pt x="377171" y="255587"/>
                </a:lnTo>
                <a:lnTo>
                  <a:pt x="346934" y="289957"/>
                </a:lnTo>
                <a:lnTo>
                  <a:pt x="313113" y="321271"/>
                </a:lnTo>
                <a:lnTo>
                  <a:pt x="275994" y="349267"/>
                </a:lnTo>
                <a:lnTo>
                  <a:pt x="235862" y="373681"/>
                </a:lnTo>
                <a:lnTo>
                  <a:pt x="193003" y="394247"/>
                </a:lnTo>
                <a:lnTo>
                  <a:pt x="147702" y="410702"/>
                </a:lnTo>
                <a:lnTo>
                  <a:pt x="100244" y="422783"/>
                </a:lnTo>
                <a:lnTo>
                  <a:pt x="50914" y="430225"/>
                </a:lnTo>
                <a:lnTo>
                  <a:pt x="0" y="432765"/>
                </a:lnTo>
                <a:lnTo>
                  <a:pt x="0" y="549605"/>
                </a:lnTo>
                <a:lnTo>
                  <a:pt x="50914" y="547065"/>
                </a:lnTo>
                <a:lnTo>
                  <a:pt x="100244" y="539623"/>
                </a:lnTo>
                <a:lnTo>
                  <a:pt x="147702" y="527542"/>
                </a:lnTo>
                <a:lnTo>
                  <a:pt x="193003" y="511087"/>
                </a:lnTo>
                <a:lnTo>
                  <a:pt x="235862" y="490521"/>
                </a:lnTo>
                <a:lnTo>
                  <a:pt x="275994" y="466107"/>
                </a:lnTo>
                <a:lnTo>
                  <a:pt x="313113" y="438111"/>
                </a:lnTo>
                <a:lnTo>
                  <a:pt x="346934" y="406797"/>
                </a:lnTo>
                <a:lnTo>
                  <a:pt x="377171" y="372427"/>
                </a:lnTo>
                <a:lnTo>
                  <a:pt x="403540" y="335266"/>
                </a:lnTo>
                <a:lnTo>
                  <a:pt x="425754" y="295579"/>
                </a:lnTo>
                <a:lnTo>
                  <a:pt x="443528" y="253628"/>
                </a:lnTo>
                <a:lnTo>
                  <a:pt x="456578" y="209679"/>
                </a:lnTo>
                <a:lnTo>
                  <a:pt x="464616" y="163995"/>
                </a:lnTo>
                <a:lnTo>
                  <a:pt x="467360" y="116840"/>
                </a:lnTo>
                <a:lnTo>
                  <a:pt x="467360" y="0"/>
                </a:lnTo>
                <a:close/>
              </a:path>
            </a:pathLst>
          </a:custGeom>
          <a:solidFill>
            <a:srgbClr val="245E9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474595" y="5650610"/>
            <a:ext cx="467359" cy="1027430"/>
          </a:xfrm>
          <a:custGeom>
            <a:avLst/>
            <a:gdLst/>
            <a:ahLst/>
            <a:cxnLst/>
            <a:rect l="l" t="t" r="r" b="b"/>
            <a:pathLst>
              <a:path w="467360" h="1027429">
                <a:moveTo>
                  <a:pt x="467360" y="477392"/>
                </a:moveTo>
                <a:lnTo>
                  <a:pt x="464616" y="524548"/>
                </a:lnTo>
                <a:lnTo>
                  <a:pt x="456578" y="570232"/>
                </a:lnTo>
                <a:lnTo>
                  <a:pt x="443528" y="614181"/>
                </a:lnTo>
                <a:lnTo>
                  <a:pt x="425754" y="656132"/>
                </a:lnTo>
                <a:lnTo>
                  <a:pt x="403540" y="695819"/>
                </a:lnTo>
                <a:lnTo>
                  <a:pt x="377171" y="732980"/>
                </a:lnTo>
                <a:lnTo>
                  <a:pt x="346934" y="767350"/>
                </a:lnTo>
                <a:lnTo>
                  <a:pt x="313113" y="798664"/>
                </a:lnTo>
                <a:lnTo>
                  <a:pt x="275994" y="826660"/>
                </a:lnTo>
                <a:lnTo>
                  <a:pt x="235862" y="851074"/>
                </a:lnTo>
                <a:lnTo>
                  <a:pt x="193003" y="871640"/>
                </a:lnTo>
                <a:lnTo>
                  <a:pt x="147702" y="888095"/>
                </a:lnTo>
                <a:lnTo>
                  <a:pt x="100244" y="900176"/>
                </a:lnTo>
                <a:lnTo>
                  <a:pt x="50914" y="907618"/>
                </a:lnTo>
                <a:lnTo>
                  <a:pt x="0" y="910158"/>
                </a:lnTo>
                <a:lnTo>
                  <a:pt x="0" y="1026998"/>
                </a:lnTo>
                <a:lnTo>
                  <a:pt x="50914" y="1024458"/>
                </a:lnTo>
                <a:lnTo>
                  <a:pt x="100244" y="1017016"/>
                </a:lnTo>
                <a:lnTo>
                  <a:pt x="147702" y="1004935"/>
                </a:lnTo>
                <a:lnTo>
                  <a:pt x="193003" y="988480"/>
                </a:lnTo>
                <a:lnTo>
                  <a:pt x="235862" y="967914"/>
                </a:lnTo>
                <a:lnTo>
                  <a:pt x="275994" y="943500"/>
                </a:lnTo>
                <a:lnTo>
                  <a:pt x="313113" y="915504"/>
                </a:lnTo>
                <a:lnTo>
                  <a:pt x="346934" y="884190"/>
                </a:lnTo>
                <a:lnTo>
                  <a:pt x="377171" y="849820"/>
                </a:lnTo>
                <a:lnTo>
                  <a:pt x="403540" y="812659"/>
                </a:lnTo>
                <a:lnTo>
                  <a:pt x="425754" y="772972"/>
                </a:lnTo>
                <a:lnTo>
                  <a:pt x="443528" y="731021"/>
                </a:lnTo>
                <a:lnTo>
                  <a:pt x="456578" y="687072"/>
                </a:lnTo>
                <a:lnTo>
                  <a:pt x="464616" y="641388"/>
                </a:lnTo>
                <a:lnTo>
                  <a:pt x="467360" y="594232"/>
                </a:lnTo>
                <a:lnTo>
                  <a:pt x="467360" y="477392"/>
                </a:lnTo>
                <a:lnTo>
                  <a:pt x="464404" y="428631"/>
                </a:lnTo>
                <a:lnTo>
                  <a:pt x="455727" y="381252"/>
                </a:lnTo>
                <a:lnTo>
                  <a:pt x="441612" y="335597"/>
                </a:lnTo>
                <a:lnTo>
                  <a:pt x="422345" y="292005"/>
                </a:lnTo>
                <a:lnTo>
                  <a:pt x="398210" y="250818"/>
                </a:lnTo>
                <a:lnTo>
                  <a:pt x="369490" y="212375"/>
                </a:lnTo>
                <a:lnTo>
                  <a:pt x="336471" y="177018"/>
                </a:lnTo>
                <a:lnTo>
                  <a:pt x="299437" y="145085"/>
                </a:lnTo>
                <a:lnTo>
                  <a:pt x="258673" y="116919"/>
                </a:lnTo>
                <a:lnTo>
                  <a:pt x="214462" y="92859"/>
                </a:lnTo>
                <a:lnTo>
                  <a:pt x="167089" y="73246"/>
                </a:lnTo>
                <a:lnTo>
                  <a:pt x="116840" y="58419"/>
                </a:lnTo>
                <a:lnTo>
                  <a:pt x="116840" y="0"/>
                </a:lnTo>
                <a:lnTo>
                  <a:pt x="0" y="103123"/>
                </a:lnTo>
                <a:lnTo>
                  <a:pt x="116840" y="233679"/>
                </a:lnTo>
                <a:lnTo>
                  <a:pt x="116840" y="175259"/>
                </a:lnTo>
                <a:lnTo>
                  <a:pt x="165748" y="189637"/>
                </a:lnTo>
                <a:lnTo>
                  <a:pt x="212042" y="208599"/>
                </a:lnTo>
                <a:lnTo>
                  <a:pt x="255430" y="231845"/>
                </a:lnTo>
                <a:lnTo>
                  <a:pt x="295622" y="259073"/>
                </a:lnTo>
                <a:lnTo>
                  <a:pt x="332327" y="289981"/>
                </a:lnTo>
                <a:lnTo>
                  <a:pt x="365254" y="324267"/>
                </a:lnTo>
                <a:lnTo>
                  <a:pt x="394113" y="361630"/>
                </a:lnTo>
                <a:lnTo>
                  <a:pt x="418611" y="401767"/>
                </a:lnTo>
                <a:lnTo>
                  <a:pt x="438460" y="444378"/>
                </a:lnTo>
                <a:lnTo>
                  <a:pt x="453367" y="489160"/>
                </a:lnTo>
                <a:lnTo>
                  <a:pt x="463042" y="535812"/>
                </a:lnTo>
              </a:path>
            </a:pathLst>
          </a:custGeom>
          <a:ln w="12700">
            <a:solidFill>
              <a:srgbClr val="4170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161534" y="2103120"/>
            <a:ext cx="787400" cy="1172845"/>
          </a:xfrm>
          <a:custGeom>
            <a:avLst/>
            <a:gdLst/>
            <a:ahLst/>
            <a:cxnLst/>
            <a:rect l="l" t="t" r="r" b="b"/>
            <a:pathLst>
              <a:path w="787400" h="1172845">
                <a:moveTo>
                  <a:pt x="393445" y="0"/>
                </a:moveTo>
                <a:lnTo>
                  <a:pt x="0" y="1172718"/>
                </a:lnTo>
                <a:lnTo>
                  <a:pt x="786891" y="1172718"/>
                </a:lnTo>
                <a:lnTo>
                  <a:pt x="393445" y="0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161534" y="2103120"/>
            <a:ext cx="787400" cy="1172845"/>
          </a:xfrm>
          <a:custGeom>
            <a:avLst/>
            <a:gdLst/>
            <a:ahLst/>
            <a:cxnLst/>
            <a:rect l="l" t="t" r="r" b="b"/>
            <a:pathLst>
              <a:path w="787400" h="1172845">
                <a:moveTo>
                  <a:pt x="0" y="1172718"/>
                </a:moveTo>
                <a:lnTo>
                  <a:pt x="393445" y="0"/>
                </a:lnTo>
                <a:lnTo>
                  <a:pt x="786891" y="1172718"/>
                </a:lnTo>
                <a:lnTo>
                  <a:pt x="0" y="1172718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5343271" y="2538349"/>
            <a:ext cx="424815" cy="482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7620">
              <a:lnSpc>
                <a:spcPct val="127499"/>
              </a:lnSpc>
            </a:pPr>
            <a:r>
              <a:rPr sz="1200" dirty="0">
                <a:latin typeface="Century Gothic"/>
                <a:cs typeface="Century Gothic"/>
              </a:rPr>
              <a:t>S</a:t>
            </a:r>
            <a:r>
              <a:rPr sz="1200" spc="5" dirty="0">
                <a:latin typeface="Century Gothic"/>
                <a:cs typeface="Century Gothic"/>
              </a:rPr>
              <a:t>E</a:t>
            </a:r>
            <a:r>
              <a:rPr sz="1200" dirty="0">
                <a:latin typeface="Century Gothic"/>
                <a:cs typeface="Century Gothic"/>
              </a:rPr>
              <a:t>ND  E</a:t>
            </a:r>
            <a:r>
              <a:rPr sz="1200" spc="-5" dirty="0">
                <a:latin typeface="Century Gothic"/>
                <a:cs typeface="Century Gothic"/>
              </a:rPr>
              <a:t>HC</a:t>
            </a:r>
            <a:r>
              <a:rPr sz="1200" dirty="0">
                <a:latin typeface="Century Gothic"/>
                <a:cs typeface="Century Gothic"/>
              </a:rPr>
              <a:t>P</a:t>
            </a:r>
            <a:endParaRPr sz="1200">
              <a:latin typeface="Century Gothic"/>
              <a:cs typeface="Century Gothic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4764404" y="3275838"/>
            <a:ext cx="1581150" cy="1184275"/>
          </a:xfrm>
          <a:custGeom>
            <a:avLst/>
            <a:gdLst/>
            <a:ahLst/>
            <a:cxnLst/>
            <a:rect l="l" t="t" r="r" b="b"/>
            <a:pathLst>
              <a:path w="1581150" h="1184275">
                <a:moveTo>
                  <a:pt x="1184021" y="0"/>
                </a:moveTo>
                <a:lnTo>
                  <a:pt x="397129" y="0"/>
                </a:lnTo>
                <a:lnTo>
                  <a:pt x="0" y="1183894"/>
                </a:lnTo>
                <a:lnTo>
                  <a:pt x="1581150" y="1183894"/>
                </a:lnTo>
                <a:lnTo>
                  <a:pt x="1184021" y="0"/>
                </a:lnTo>
                <a:close/>
              </a:path>
            </a:pathLst>
          </a:custGeom>
          <a:solidFill>
            <a:srgbClr val="52EB1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4764404" y="3275838"/>
            <a:ext cx="1581150" cy="1184275"/>
          </a:xfrm>
          <a:custGeom>
            <a:avLst/>
            <a:gdLst/>
            <a:ahLst/>
            <a:cxnLst/>
            <a:rect l="l" t="t" r="r" b="b"/>
            <a:pathLst>
              <a:path w="1581150" h="1184275">
                <a:moveTo>
                  <a:pt x="0" y="1183894"/>
                </a:moveTo>
                <a:lnTo>
                  <a:pt x="397129" y="0"/>
                </a:lnTo>
                <a:lnTo>
                  <a:pt x="1184021" y="0"/>
                </a:lnTo>
                <a:lnTo>
                  <a:pt x="1581150" y="1183894"/>
                </a:lnTo>
                <a:lnTo>
                  <a:pt x="0" y="1183894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5126863" y="3590290"/>
            <a:ext cx="859155" cy="5435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2070"/>
              </a:lnSpc>
            </a:pPr>
            <a:r>
              <a:rPr sz="1800" spc="-5" dirty="0">
                <a:latin typeface="Century Gothic"/>
                <a:cs typeface="Century Gothic"/>
              </a:rPr>
              <a:t>SEND</a:t>
            </a:r>
            <a:endParaRPr sz="1800">
              <a:latin typeface="Century Gothic"/>
              <a:cs typeface="Century Gothic"/>
            </a:endParaRPr>
          </a:p>
          <a:p>
            <a:pPr algn="ctr">
              <a:lnSpc>
                <a:spcPts val="2070"/>
              </a:lnSpc>
            </a:pPr>
            <a:r>
              <a:rPr sz="1800" spc="-10" dirty="0">
                <a:latin typeface="Century Gothic"/>
                <a:cs typeface="Century Gothic"/>
              </a:rPr>
              <a:t>support</a:t>
            </a:r>
            <a:endParaRPr sz="1800">
              <a:latin typeface="Century Gothic"/>
              <a:cs typeface="Century Gothic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4375403" y="4450079"/>
            <a:ext cx="2376170" cy="1184275"/>
          </a:xfrm>
          <a:custGeom>
            <a:avLst/>
            <a:gdLst/>
            <a:ahLst/>
            <a:cxnLst/>
            <a:rect l="l" t="t" r="r" b="b"/>
            <a:pathLst>
              <a:path w="2376170" h="1184275">
                <a:moveTo>
                  <a:pt x="1978406" y="0"/>
                </a:moveTo>
                <a:lnTo>
                  <a:pt x="397256" y="0"/>
                </a:lnTo>
                <a:lnTo>
                  <a:pt x="0" y="1183893"/>
                </a:lnTo>
                <a:lnTo>
                  <a:pt x="2375662" y="1183893"/>
                </a:lnTo>
                <a:lnTo>
                  <a:pt x="1978406" y="0"/>
                </a:lnTo>
                <a:close/>
              </a:path>
            </a:pathLst>
          </a:custGeom>
          <a:solidFill>
            <a:srgbClr val="2DD6A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4375403" y="4450079"/>
            <a:ext cx="2376170" cy="1184275"/>
          </a:xfrm>
          <a:custGeom>
            <a:avLst/>
            <a:gdLst/>
            <a:ahLst/>
            <a:cxnLst/>
            <a:rect l="l" t="t" r="r" b="b"/>
            <a:pathLst>
              <a:path w="2376170" h="1184275">
                <a:moveTo>
                  <a:pt x="0" y="1183893"/>
                </a:moveTo>
                <a:lnTo>
                  <a:pt x="397256" y="0"/>
                </a:lnTo>
                <a:lnTo>
                  <a:pt x="1978406" y="0"/>
                </a:lnTo>
                <a:lnTo>
                  <a:pt x="2375662" y="1183893"/>
                </a:lnTo>
                <a:lnTo>
                  <a:pt x="0" y="1183893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4981702" y="4792345"/>
            <a:ext cx="1162050" cy="5162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1300" marR="5080" indent="-229235">
              <a:lnSpc>
                <a:spcPts val="1980"/>
              </a:lnSpc>
            </a:pPr>
            <a:r>
              <a:rPr sz="1800" spc="-5" dirty="0">
                <a:latin typeface="Century Gothic"/>
                <a:cs typeface="Century Gothic"/>
              </a:rPr>
              <a:t>su</a:t>
            </a:r>
            <a:r>
              <a:rPr sz="1800" spc="-10" dirty="0">
                <a:latin typeface="Century Gothic"/>
                <a:cs typeface="Century Gothic"/>
              </a:rPr>
              <a:t>p</a:t>
            </a:r>
            <a:r>
              <a:rPr sz="1800" spc="-5" dirty="0">
                <a:latin typeface="Century Gothic"/>
                <a:cs typeface="Century Gothic"/>
              </a:rPr>
              <a:t>p</a:t>
            </a:r>
            <a:r>
              <a:rPr sz="1800" spc="-10" dirty="0">
                <a:latin typeface="Century Gothic"/>
                <a:cs typeface="Century Gothic"/>
              </a:rPr>
              <a:t>o</a:t>
            </a:r>
            <a:r>
              <a:rPr sz="1800" dirty="0">
                <a:latin typeface="Century Gothic"/>
                <a:cs typeface="Century Gothic"/>
              </a:rPr>
              <a:t>r</a:t>
            </a:r>
            <a:r>
              <a:rPr sz="1800" spc="-15" dirty="0">
                <a:latin typeface="Century Gothic"/>
                <a:cs typeface="Century Gothic"/>
              </a:rPr>
              <a:t>t</a:t>
            </a:r>
            <a:r>
              <a:rPr sz="1800" spc="-10" dirty="0">
                <a:latin typeface="Century Gothic"/>
                <a:cs typeface="Century Gothic"/>
              </a:rPr>
              <a:t>e</a:t>
            </a:r>
            <a:r>
              <a:rPr sz="1800" dirty="0">
                <a:latin typeface="Century Gothic"/>
                <a:cs typeface="Century Gothic"/>
              </a:rPr>
              <a:t>d  </a:t>
            </a:r>
            <a:r>
              <a:rPr sz="1800" spc="-10" dirty="0">
                <a:latin typeface="Century Gothic"/>
                <a:cs typeface="Century Gothic"/>
              </a:rPr>
              <a:t>needs</a:t>
            </a:r>
            <a:endParaRPr sz="1800">
              <a:latin typeface="Century Gothic"/>
              <a:cs typeface="Century Gothic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3970020" y="5643626"/>
            <a:ext cx="3169920" cy="1184275"/>
          </a:xfrm>
          <a:custGeom>
            <a:avLst/>
            <a:gdLst/>
            <a:ahLst/>
            <a:cxnLst/>
            <a:rect l="l" t="t" r="r" b="b"/>
            <a:pathLst>
              <a:path w="3169920" h="1184275">
                <a:moveTo>
                  <a:pt x="2772790" y="0"/>
                </a:moveTo>
                <a:lnTo>
                  <a:pt x="397128" y="0"/>
                </a:lnTo>
                <a:lnTo>
                  <a:pt x="0" y="1183843"/>
                </a:lnTo>
                <a:lnTo>
                  <a:pt x="3169920" y="1183843"/>
                </a:lnTo>
                <a:lnTo>
                  <a:pt x="2772790" y="0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3970020" y="5643626"/>
            <a:ext cx="3169920" cy="1184275"/>
          </a:xfrm>
          <a:custGeom>
            <a:avLst/>
            <a:gdLst/>
            <a:ahLst/>
            <a:cxnLst/>
            <a:rect l="l" t="t" r="r" b="b"/>
            <a:pathLst>
              <a:path w="3169920" h="1184275">
                <a:moveTo>
                  <a:pt x="0" y="1183843"/>
                </a:moveTo>
                <a:lnTo>
                  <a:pt x="397128" y="0"/>
                </a:lnTo>
                <a:lnTo>
                  <a:pt x="2772790" y="0"/>
                </a:lnTo>
                <a:lnTo>
                  <a:pt x="3169920" y="1183843"/>
                </a:lnTo>
                <a:lnTo>
                  <a:pt x="0" y="1183843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 txBox="1"/>
          <p:nvPr/>
        </p:nvSpPr>
        <p:spPr>
          <a:xfrm>
            <a:off x="5061330" y="6084722"/>
            <a:ext cx="989330" cy="292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dirty="0">
                <a:latin typeface="Century Gothic"/>
                <a:cs typeface="Century Gothic"/>
              </a:rPr>
              <a:t>universal</a:t>
            </a:r>
            <a:endParaRPr sz="1800">
              <a:latin typeface="Century Gothic"/>
              <a:cs typeface="Century Gothic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166120" y="4845304"/>
            <a:ext cx="523875" cy="607695"/>
          </a:xfrm>
          <a:custGeom>
            <a:avLst/>
            <a:gdLst/>
            <a:ahLst/>
            <a:cxnLst/>
            <a:rect l="l" t="t" r="r" b="b"/>
            <a:pathLst>
              <a:path w="523875" h="607695">
                <a:moveTo>
                  <a:pt x="4275" y="0"/>
                </a:moveTo>
                <a:lnTo>
                  <a:pt x="0" y="46110"/>
                </a:lnTo>
                <a:lnTo>
                  <a:pt x="295" y="91658"/>
                </a:lnTo>
                <a:lnTo>
                  <a:pt x="4997" y="136416"/>
                </a:lnTo>
                <a:lnTo>
                  <a:pt x="13942" y="180153"/>
                </a:lnTo>
                <a:lnTo>
                  <a:pt x="26965" y="222642"/>
                </a:lnTo>
                <a:lnTo>
                  <a:pt x="43903" y="263653"/>
                </a:lnTo>
                <a:lnTo>
                  <a:pt x="64592" y="302958"/>
                </a:lnTo>
                <a:lnTo>
                  <a:pt x="88868" y="340328"/>
                </a:lnTo>
                <a:lnTo>
                  <a:pt x="116566" y="375534"/>
                </a:lnTo>
                <a:lnTo>
                  <a:pt x="147524" y="408347"/>
                </a:lnTo>
                <a:lnTo>
                  <a:pt x="181577" y="438538"/>
                </a:lnTo>
                <a:lnTo>
                  <a:pt x="218560" y="465879"/>
                </a:lnTo>
                <a:lnTo>
                  <a:pt x="258311" y="490141"/>
                </a:lnTo>
                <a:lnTo>
                  <a:pt x="300665" y="511095"/>
                </a:lnTo>
                <a:lnTo>
                  <a:pt x="345458" y="528511"/>
                </a:lnTo>
                <a:lnTo>
                  <a:pt x="392526" y="542163"/>
                </a:lnTo>
                <a:lnTo>
                  <a:pt x="392526" y="607695"/>
                </a:lnTo>
                <a:lnTo>
                  <a:pt x="523489" y="492252"/>
                </a:lnTo>
                <a:lnTo>
                  <a:pt x="451085" y="411226"/>
                </a:lnTo>
                <a:lnTo>
                  <a:pt x="392526" y="411226"/>
                </a:lnTo>
                <a:lnTo>
                  <a:pt x="345870" y="397689"/>
                </a:lnTo>
                <a:lnTo>
                  <a:pt x="301288" y="380370"/>
                </a:lnTo>
                <a:lnTo>
                  <a:pt x="258978" y="359479"/>
                </a:lnTo>
                <a:lnTo>
                  <a:pt x="219137" y="335224"/>
                </a:lnTo>
                <a:lnTo>
                  <a:pt x="181963" y="307813"/>
                </a:lnTo>
                <a:lnTo>
                  <a:pt x="147654" y="277457"/>
                </a:lnTo>
                <a:lnTo>
                  <a:pt x="116406" y="244362"/>
                </a:lnTo>
                <a:lnTo>
                  <a:pt x="88418" y="208739"/>
                </a:lnTo>
                <a:lnTo>
                  <a:pt x="63886" y="170796"/>
                </a:lnTo>
                <a:lnTo>
                  <a:pt x="43008" y="130742"/>
                </a:lnTo>
                <a:lnTo>
                  <a:pt x="25982" y="88785"/>
                </a:lnTo>
                <a:lnTo>
                  <a:pt x="13005" y="45135"/>
                </a:lnTo>
                <a:lnTo>
                  <a:pt x="4275" y="0"/>
                </a:lnTo>
                <a:close/>
              </a:path>
              <a:path w="523875" h="607695">
                <a:moveTo>
                  <a:pt x="392526" y="345694"/>
                </a:moveTo>
                <a:lnTo>
                  <a:pt x="392526" y="411226"/>
                </a:lnTo>
                <a:lnTo>
                  <a:pt x="451085" y="411226"/>
                </a:lnTo>
                <a:lnTo>
                  <a:pt x="392526" y="345694"/>
                </a:lnTo>
                <a:close/>
              </a:path>
            </a:pathLst>
          </a:custGeom>
          <a:solidFill>
            <a:srgbClr val="4AEF2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65735" y="4287520"/>
            <a:ext cx="523875" cy="623570"/>
          </a:xfrm>
          <a:custGeom>
            <a:avLst/>
            <a:gdLst/>
            <a:ahLst/>
            <a:cxnLst/>
            <a:rect l="l" t="t" r="r" b="b"/>
            <a:pathLst>
              <a:path w="523875" h="623570">
                <a:moveTo>
                  <a:pt x="523875" y="0"/>
                </a:moveTo>
                <a:lnTo>
                  <a:pt x="473421" y="2252"/>
                </a:lnTo>
                <a:lnTo>
                  <a:pt x="424325" y="8874"/>
                </a:lnTo>
                <a:lnTo>
                  <a:pt x="376806" y="19658"/>
                </a:lnTo>
                <a:lnTo>
                  <a:pt x="331082" y="34398"/>
                </a:lnTo>
                <a:lnTo>
                  <a:pt x="287374" y="52888"/>
                </a:lnTo>
                <a:lnTo>
                  <a:pt x="245901" y="74922"/>
                </a:lnTo>
                <a:lnTo>
                  <a:pt x="206883" y="100295"/>
                </a:lnTo>
                <a:lnTo>
                  <a:pt x="170538" y="128798"/>
                </a:lnTo>
                <a:lnTo>
                  <a:pt x="137088" y="160228"/>
                </a:lnTo>
                <a:lnTo>
                  <a:pt x="106751" y="194377"/>
                </a:lnTo>
                <a:lnTo>
                  <a:pt x="79746" y="231039"/>
                </a:lnTo>
                <a:lnTo>
                  <a:pt x="56294" y="270009"/>
                </a:lnTo>
                <a:lnTo>
                  <a:pt x="36613" y="311080"/>
                </a:lnTo>
                <a:lnTo>
                  <a:pt x="20924" y="354046"/>
                </a:lnTo>
                <a:lnTo>
                  <a:pt x="9446" y="398700"/>
                </a:lnTo>
                <a:lnTo>
                  <a:pt x="2398" y="444838"/>
                </a:lnTo>
                <a:lnTo>
                  <a:pt x="0" y="492252"/>
                </a:lnTo>
                <a:lnTo>
                  <a:pt x="0" y="623189"/>
                </a:lnTo>
                <a:lnTo>
                  <a:pt x="2398" y="575775"/>
                </a:lnTo>
                <a:lnTo>
                  <a:pt x="9446" y="529637"/>
                </a:lnTo>
                <a:lnTo>
                  <a:pt x="20924" y="484983"/>
                </a:lnTo>
                <a:lnTo>
                  <a:pt x="36613" y="442017"/>
                </a:lnTo>
                <a:lnTo>
                  <a:pt x="56294" y="400946"/>
                </a:lnTo>
                <a:lnTo>
                  <a:pt x="79746" y="361976"/>
                </a:lnTo>
                <a:lnTo>
                  <a:pt x="106751" y="325314"/>
                </a:lnTo>
                <a:lnTo>
                  <a:pt x="137088" y="291165"/>
                </a:lnTo>
                <a:lnTo>
                  <a:pt x="170538" y="259735"/>
                </a:lnTo>
                <a:lnTo>
                  <a:pt x="206883" y="231232"/>
                </a:lnTo>
                <a:lnTo>
                  <a:pt x="245901" y="205859"/>
                </a:lnTo>
                <a:lnTo>
                  <a:pt x="287374" y="183825"/>
                </a:lnTo>
                <a:lnTo>
                  <a:pt x="331082" y="165335"/>
                </a:lnTo>
                <a:lnTo>
                  <a:pt x="376806" y="150595"/>
                </a:lnTo>
                <a:lnTo>
                  <a:pt x="424325" y="139811"/>
                </a:lnTo>
                <a:lnTo>
                  <a:pt x="473421" y="133189"/>
                </a:lnTo>
                <a:lnTo>
                  <a:pt x="523875" y="130937"/>
                </a:lnTo>
                <a:lnTo>
                  <a:pt x="523875" y="0"/>
                </a:lnTo>
                <a:close/>
              </a:path>
            </a:pathLst>
          </a:custGeom>
          <a:solidFill>
            <a:srgbClr val="3BC12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65735" y="4287520"/>
            <a:ext cx="523875" cy="1165860"/>
          </a:xfrm>
          <a:custGeom>
            <a:avLst/>
            <a:gdLst/>
            <a:ahLst/>
            <a:cxnLst/>
            <a:rect l="l" t="t" r="r" b="b"/>
            <a:pathLst>
              <a:path w="523875" h="1165860">
                <a:moveTo>
                  <a:pt x="0" y="623189"/>
                </a:moveTo>
                <a:lnTo>
                  <a:pt x="2398" y="575775"/>
                </a:lnTo>
                <a:lnTo>
                  <a:pt x="9446" y="529637"/>
                </a:lnTo>
                <a:lnTo>
                  <a:pt x="20924" y="484983"/>
                </a:lnTo>
                <a:lnTo>
                  <a:pt x="36613" y="442017"/>
                </a:lnTo>
                <a:lnTo>
                  <a:pt x="56294" y="400946"/>
                </a:lnTo>
                <a:lnTo>
                  <a:pt x="79746" y="361976"/>
                </a:lnTo>
                <a:lnTo>
                  <a:pt x="106751" y="325314"/>
                </a:lnTo>
                <a:lnTo>
                  <a:pt x="137088" y="291165"/>
                </a:lnTo>
                <a:lnTo>
                  <a:pt x="170538" y="259735"/>
                </a:lnTo>
                <a:lnTo>
                  <a:pt x="206883" y="231232"/>
                </a:lnTo>
                <a:lnTo>
                  <a:pt x="245901" y="205859"/>
                </a:lnTo>
                <a:lnTo>
                  <a:pt x="287374" y="183825"/>
                </a:lnTo>
                <a:lnTo>
                  <a:pt x="331082" y="165335"/>
                </a:lnTo>
                <a:lnTo>
                  <a:pt x="376806" y="150595"/>
                </a:lnTo>
                <a:lnTo>
                  <a:pt x="424325" y="139811"/>
                </a:lnTo>
                <a:lnTo>
                  <a:pt x="473421" y="133189"/>
                </a:lnTo>
                <a:lnTo>
                  <a:pt x="523875" y="130937"/>
                </a:lnTo>
                <a:lnTo>
                  <a:pt x="523875" y="0"/>
                </a:lnTo>
                <a:lnTo>
                  <a:pt x="473421" y="2252"/>
                </a:lnTo>
                <a:lnTo>
                  <a:pt x="424325" y="8874"/>
                </a:lnTo>
                <a:lnTo>
                  <a:pt x="376806" y="19658"/>
                </a:lnTo>
                <a:lnTo>
                  <a:pt x="331082" y="34398"/>
                </a:lnTo>
                <a:lnTo>
                  <a:pt x="287374" y="52888"/>
                </a:lnTo>
                <a:lnTo>
                  <a:pt x="245901" y="74922"/>
                </a:lnTo>
                <a:lnTo>
                  <a:pt x="206883" y="100295"/>
                </a:lnTo>
                <a:lnTo>
                  <a:pt x="170538" y="128798"/>
                </a:lnTo>
                <a:lnTo>
                  <a:pt x="137088" y="160228"/>
                </a:lnTo>
                <a:lnTo>
                  <a:pt x="106751" y="194377"/>
                </a:lnTo>
                <a:lnTo>
                  <a:pt x="79746" y="231039"/>
                </a:lnTo>
                <a:lnTo>
                  <a:pt x="56294" y="270009"/>
                </a:lnTo>
                <a:lnTo>
                  <a:pt x="36613" y="311080"/>
                </a:lnTo>
                <a:lnTo>
                  <a:pt x="20924" y="354046"/>
                </a:lnTo>
                <a:lnTo>
                  <a:pt x="9446" y="398700"/>
                </a:lnTo>
                <a:lnTo>
                  <a:pt x="2398" y="444838"/>
                </a:lnTo>
                <a:lnTo>
                  <a:pt x="0" y="492252"/>
                </a:lnTo>
                <a:lnTo>
                  <a:pt x="0" y="623189"/>
                </a:lnTo>
                <a:lnTo>
                  <a:pt x="2440" y="670827"/>
                </a:lnTo>
                <a:lnTo>
                  <a:pt x="9626" y="717351"/>
                </a:lnTo>
                <a:lnTo>
                  <a:pt x="21357" y="762517"/>
                </a:lnTo>
                <a:lnTo>
                  <a:pt x="37433" y="806080"/>
                </a:lnTo>
                <a:lnTo>
                  <a:pt x="57652" y="847798"/>
                </a:lnTo>
                <a:lnTo>
                  <a:pt x="81814" y="887425"/>
                </a:lnTo>
                <a:lnTo>
                  <a:pt x="109716" y="924718"/>
                </a:lnTo>
                <a:lnTo>
                  <a:pt x="141160" y="959434"/>
                </a:lnTo>
                <a:lnTo>
                  <a:pt x="175942" y="991329"/>
                </a:lnTo>
                <a:lnTo>
                  <a:pt x="213863" y="1020158"/>
                </a:lnTo>
                <a:lnTo>
                  <a:pt x="254722" y="1045678"/>
                </a:lnTo>
                <a:lnTo>
                  <a:pt x="298317" y="1067646"/>
                </a:lnTo>
                <a:lnTo>
                  <a:pt x="344447" y="1085816"/>
                </a:lnTo>
                <a:lnTo>
                  <a:pt x="392912" y="1099947"/>
                </a:lnTo>
                <a:lnTo>
                  <a:pt x="392912" y="1165479"/>
                </a:lnTo>
                <a:lnTo>
                  <a:pt x="523875" y="1050036"/>
                </a:lnTo>
                <a:lnTo>
                  <a:pt x="392912" y="903478"/>
                </a:lnTo>
                <a:lnTo>
                  <a:pt x="392912" y="969010"/>
                </a:lnTo>
                <a:lnTo>
                  <a:pt x="346256" y="955473"/>
                </a:lnTo>
                <a:lnTo>
                  <a:pt x="301674" y="938154"/>
                </a:lnTo>
                <a:lnTo>
                  <a:pt x="259364" y="917263"/>
                </a:lnTo>
                <a:lnTo>
                  <a:pt x="219523" y="893008"/>
                </a:lnTo>
                <a:lnTo>
                  <a:pt x="182349" y="865597"/>
                </a:lnTo>
                <a:lnTo>
                  <a:pt x="148040" y="835241"/>
                </a:lnTo>
                <a:lnTo>
                  <a:pt x="116792" y="802146"/>
                </a:lnTo>
                <a:lnTo>
                  <a:pt x="88804" y="766523"/>
                </a:lnTo>
                <a:lnTo>
                  <a:pt x="64272" y="728580"/>
                </a:lnTo>
                <a:lnTo>
                  <a:pt x="43394" y="688526"/>
                </a:lnTo>
                <a:lnTo>
                  <a:pt x="26368" y="646569"/>
                </a:lnTo>
                <a:lnTo>
                  <a:pt x="13391" y="602919"/>
                </a:lnTo>
                <a:lnTo>
                  <a:pt x="4660" y="557784"/>
                </a:lnTo>
              </a:path>
            </a:pathLst>
          </a:custGeom>
          <a:ln w="12700">
            <a:solidFill>
              <a:srgbClr val="4170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 txBox="1"/>
          <p:nvPr/>
        </p:nvSpPr>
        <p:spPr>
          <a:xfrm>
            <a:off x="6558280" y="1996440"/>
            <a:ext cx="3665220" cy="1417320"/>
          </a:xfrm>
          <a:prstGeom prst="rect">
            <a:avLst/>
          </a:prstGeom>
          <a:solidFill>
            <a:srgbClr val="BCD6ED"/>
          </a:solidFill>
          <a:ln w="9525">
            <a:solidFill>
              <a:srgbClr val="000000"/>
            </a:solidFill>
          </a:ln>
        </p:spPr>
        <p:txBody>
          <a:bodyPr vert="horz" wrap="square" lIns="0" tIns="41910" rIns="0" bIns="0" rtlCol="0">
            <a:spAutoFit/>
          </a:bodyPr>
          <a:lstStyle/>
          <a:p>
            <a:pPr marL="91440" marR="217170">
              <a:lnSpc>
                <a:spcPct val="102499"/>
              </a:lnSpc>
              <a:spcBef>
                <a:spcPts val="330"/>
              </a:spcBef>
            </a:pPr>
            <a:r>
              <a:rPr sz="900" b="1" dirty="0">
                <a:latin typeface="Century Gothic"/>
                <a:cs typeface="Century Gothic"/>
              </a:rPr>
              <a:t>My </a:t>
            </a:r>
            <a:r>
              <a:rPr sz="900" b="1" spc="-10" dirty="0">
                <a:latin typeface="Century Gothic"/>
                <a:cs typeface="Century Gothic"/>
              </a:rPr>
              <a:t>child </a:t>
            </a:r>
            <a:r>
              <a:rPr sz="900" b="1" dirty="0">
                <a:latin typeface="Century Gothic"/>
                <a:cs typeface="Century Gothic"/>
              </a:rPr>
              <a:t>has </a:t>
            </a:r>
            <a:r>
              <a:rPr sz="900" b="1" spc="-5" dirty="0">
                <a:latin typeface="Century Gothic"/>
                <a:cs typeface="Century Gothic"/>
              </a:rPr>
              <a:t>recognised additional </a:t>
            </a:r>
            <a:r>
              <a:rPr sz="900" b="1" dirty="0">
                <a:latin typeface="Century Gothic"/>
                <a:cs typeface="Century Gothic"/>
              </a:rPr>
              <a:t>needs </a:t>
            </a:r>
            <a:r>
              <a:rPr sz="900" b="1" spc="-5" dirty="0">
                <a:latin typeface="Century Gothic"/>
                <a:cs typeface="Century Gothic"/>
              </a:rPr>
              <a:t>and </a:t>
            </a:r>
            <a:r>
              <a:rPr sz="900" b="1" dirty="0">
                <a:latin typeface="Century Gothic"/>
                <a:cs typeface="Century Gothic"/>
              </a:rPr>
              <a:t>is </a:t>
            </a:r>
            <a:r>
              <a:rPr sz="900" b="1" spc="-5" dirty="0">
                <a:latin typeface="Century Gothic"/>
                <a:cs typeface="Century Gothic"/>
              </a:rPr>
              <a:t>moving on.  </a:t>
            </a:r>
            <a:r>
              <a:rPr sz="900" b="1" dirty="0">
                <a:latin typeface="Century Gothic"/>
                <a:cs typeface="Century Gothic"/>
              </a:rPr>
              <a:t>What </a:t>
            </a:r>
            <a:r>
              <a:rPr sz="900" b="1" spc="-5" dirty="0">
                <a:latin typeface="Century Gothic"/>
                <a:cs typeface="Century Gothic"/>
              </a:rPr>
              <a:t>contact </a:t>
            </a:r>
            <a:r>
              <a:rPr sz="900" b="1" dirty="0">
                <a:latin typeface="Century Gothic"/>
                <a:cs typeface="Century Gothic"/>
              </a:rPr>
              <a:t>do you have </a:t>
            </a:r>
            <a:r>
              <a:rPr sz="900" b="1" spc="-5" dirty="0">
                <a:latin typeface="Century Gothic"/>
                <a:cs typeface="Century Gothic"/>
              </a:rPr>
              <a:t>with their new</a:t>
            </a:r>
            <a:r>
              <a:rPr sz="900" b="1" spc="-80" dirty="0">
                <a:latin typeface="Century Gothic"/>
                <a:cs typeface="Century Gothic"/>
              </a:rPr>
              <a:t> </a:t>
            </a:r>
            <a:r>
              <a:rPr sz="900" b="1" dirty="0">
                <a:latin typeface="Century Gothic"/>
                <a:cs typeface="Century Gothic"/>
              </a:rPr>
              <a:t>school?</a:t>
            </a:r>
            <a:endParaRPr sz="900">
              <a:latin typeface="Century Gothic"/>
              <a:cs typeface="Century Gothic"/>
            </a:endParaRPr>
          </a:p>
          <a:p>
            <a:pPr marL="91440" marR="198755">
              <a:lnSpc>
                <a:spcPct val="102200"/>
              </a:lnSpc>
            </a:pPr>
            <a:r>
              <a:rPr sz="900" spc="5" dirty="0">
                <a:latin typeface="Century Gothic"/>
                <a:cs typeface="Century Gothic"/>
              </a:rPr>
              <a:t>In </a:t>
            </a:r>
            <a:r>
              <a:rPr sz="900" spc="-5" dirty="0">
                <a:latin typeface="Century Gothic"/>
                <a:cs typeface="Century Gothic"/>
              </a:rPr>
              <a:t>Year </a:t>
            </a:r>
            <a:r>
              <a:rPr sz="900" dirty="0">
                <a:latin typeface="Century Gothic"/>
                <a:cs typeface="Century Gothic"/>
              </a:rPr>
              <a:t>6 we </a:t>
            </a:r>
            <a:r>
              <a:rPr sz="900" spc="-5" dirty="0">
                <a:latin typeface="Century Gothic"/>
                <a:cs typeface="Century Gothic"/>
              </a:rPr>
              <a:t>start </a:t>
            </a:r>
            <a:r>
              <a:rPr sz="900" dirty="0">
                <a:latin typeface="Century Gothic"/>
                <a:cs typeface="Century Gothic"/>
              </a:rPr>
              <a:t>the </a:t>
            </a:r>
            <a:r>
              <a:rPr sz="900" spc="-5" dirty="0">
                <a:latin typeface="Century Gothic"/>
                <a:cs typeface="Century Gothic"/>
              </a:rPr>
              <a:t>transition process early </a:t>
            </a:r>
            <a:r>
              <a:rPr sz="900" spc="5" dirty="0">
                <a:latin typeface="Century Gothic"/>
                <a:cs typeface="Century Gothic"/>
              </a:rPr>
              <a:t>in </a:t>
            </a:r>
            <a:r>
              <a:rPr sz="900" dirty="0">
                <a:latin typeface="Century Gothic"/>
                <a:cs typeface="Century Gothic"/>
              </a:rPr>
              <a:t>the </a:t>
            </a:r>
            <a:r>
              <a:rPr sz="900" spc="-5" dirty="0">
                <a:latin typeface="Century Gothic"/>
                <a:cs typeface="Century Gothic"/>
              </a:rPr>
              <a:t>summer  term. </a:t>
            </a:r>
            <a:r>
              <a:rPr sz="900" spc="-15" dirty="0">
                <a:latin typeface="Century Gothic"/>
                <a:cs typeface="Century Gothic"/>
              </a:rPr>
              <a:t>We </a:t>
            </a:r>
            <a:r>
              <a:rPr sz="900" spc="-5" dirty="0">
                <a:latin typeface="Century Gothic"/>
                <a:cs typeface="Century Gothic"/>
              </a:rPr>
              <a:t>contact </a:t>
            </a:r>
            <a:r>
              <a:rPr sz="900" dirty="0">
                <a:latin typeface="Century Gothic"/>
                <a:cs typeface="Century Gothic"/>
              </a:rPr>
              <a:t>the SEND Lead </a:t>
            </a:r>
            <a:r>
              <a:rPr sz="900" spc="-5" dirty="0">
                <a:latin typeface="Century Gothic"/>
                <a:cs typeface="Century Gothic"/>
              </a:rPr>
              <a:t>at </a:t>
            </a:r>
            <a:r>
              <a:rPr sz="900" dirty="0">
                <a:latin typeface="Century Gothic"/>
                <a:cs typeface="Century Gothic"/>
              </a:rPr>
              <a:t>your </a:t>
            </a:r>
            <a:r>
              <a:rPr sz="900" spc="-5" dirty="0">
                <a:latin typeface="Century Gothic"/>
                <a:cs typeface="Century Gothic"/>
              </a:rPr>
              <a:t>child’s </a:t>
            </a:r>
            <a:r>
              <a:rPr sz="900" dirty="0">
                <a:latin typeface="Century Gothic"/>
                <a:cs typeface="Century Gothic"/>
              </a:rPr>
              <a:t>new </a:t>
            </a:r>
            <a:r>
              <a:rPr sz="900" spc="-5" dirty="0">
                <a:latin typeface="Century Gothic"/>
                <a:cs typeface="Century Gothic"/>
              </a:rPr>
              <a:t>school  and arrange </a:t>
            </a:r>
            <a:r>
              <a:rPr sz="900" dirty="0">
                <a:latin typeface="Century Gothic"/>
                <a:cs typeface="Century Gothic"/>
              </a:rPr>
              <a:t>a </a:t>
            </a:r>
            <a:r>
              <a:rPr sz="900" spc="-5" dirty="0">
                <a:latin typeface="Century Gothic"/>
                <a:cs typeface="Century Gothic"/>
              </a:rPr>
              <a:t>meeting </a:t>
            </a:r>
            <a:r>
              <a:rPr sz="900" dirty="0">
                <a:latin typeface="Century Gothic"/>
                <a:cs typeface="Century Gothic"/>
              </a:rPr>
              <a:t>to </a:t>
            </a:r>
            <a:r>
              <a:rPr sz="900" spc="-5" dirty="0">
                <a:latin typeface="Century Gothic"/>
                <a:cs typeface="Century Gothic"/>
              </a:rPr>
              <a:t>discuss their needs. Each  secondary school </a:t>
            </a:r>
            <a:r>
              <a:rPr sz="900" dirty="0">
                <a:latin typeface="Century Gothic"/>
                <a:cs typeface="Century Gothic"/>
              </a:rPr>
              <a:t>has </a:t>
            </a:r>
            <a:r>
              <a:rPr sz="900" spc="-5" dirty="0">
                <a:latin typeface="Century Gothic"/>
                <a:cs typeface="Century Gothic"/>
              </a:rPr>
              <a:t>their own transition process but most  pupils will attend extra settling-in sessions </a:t>
            </a:r>
            <a:r>
              <a:rPr sz="900" dirty="0">
                <a:latin typeface="Century Gothic"/>
                <a:cs typeface="Century Gothic"/>
              </a:rPr>
              <a:t>in the </a:t>
            </a:r>
            <a:r>
              <a:rPr sz="900" spc="-10" dirty="0">
                <a:latin typeface="Century Gothic"/>
                <a:cs typeface="Century Gothic"/>
              </a:rPr>
              <a:t>summer </a:t>
            </a:r>
            <a:r>
              <a:rPr sz="900" spc="-5" dirty="0">
                <a:latin typeface="Century Gothic"/>
                <a:cs typeface="Century Gothic"/>
              </a:rPr>
              <a:t>term.  </a:t>
            </a:r>
            <a:r>
              <a:rPr sz="900" spc="5" dirty="0">
                <a:latin typeface="Century Gothic"/>
                <a:cs typeface="Century Gothic"/>
              </a:rPr>
              <a:t>If </a:t>
            </a:r>
            <a:r>
              <a:rPr sz="900" spc="-5" dirty="0">
                <a:latin typeface="Century Gothic"/>
                <a:cs typeface="Century Gothic"/>
              </a:rPr>
              <a:t>your child </a:t>
            </a:r>
            <a:r>
              <a:rPr sz="900" spc="5" dirty="0">
                <a:latin typeface="Century Gothic"/>
                <a:cs typeface="Century Gothic"/>
              </a:rPr>
              <a:t>is </a:t>
            </a:r>
            <a:r>
              <a:rPr sz="900" spc="-5" dirty="0">
                <a:latin typeface="Century Gothic"/>
                <a:cs typeface="Century Gothic"/>
              </a:rPr>
              <a:t>moving </a:t>
            </a:r>
            <a:r>
              <a:rPr sz="900" dirty="0">
                <a:latin typeface="Century Gothic"/>
                <a:cs typeface="Century Gothic"/>
              </a:rPr>
              <a:t>on </a:t>
            </a:r>
            <a:r>
              <a:rPr sz="900" spc="-5" dirty="0">
                <a:latin typeface="Century Gothic"/>
                <a:cs typeface="Century Gothic"/>
              </a:rPr>
              <a:t>before Year </a:t>
            </a:r>
            <a:r>
              <a:rPr sz="900" dirty="0">
                <a:latin typeface="Century Gothic"/>
                <a:cs typeface="Century Gothic"/>
              </a:rPr>
              <a:t>6 we </a:t>
            </a:r>
            <a:r>
              <a:rPr sz="900" spc="-5" dirty="0">
                <a:latin typeface="Century Gothic"/>
                <a:cs typeface="Century Gothic"/>
              </a:rPr>
              <a:t>will contact</a:t>
            </a:r>
            <a:r>
              <a:rPr sz="900" spc="-45" dirty="0">
                <a:latin typeface="Century Gothic"/>
                <a:cs typeface="Century Gothic"/>
              </a:rPr>
              <a:t> </a:t>
            </a:r>
            <a:r>
              <a:rPr sz="900" dirty="0">
                <a:latin typeface="Century Gothic"/>
                <a:cs typeface="Century Gothic"/>
              </a:rPr>
              <a:t>the</a:t>
            </a:r>
            <a:endParaRPr sz="900">
              <a:latin typeface="Century Gothic"/>
              <a:cs typeface="Century Gothic"/>
            </a:endParaRPr>
          </a:p>
          <a:p>
            <a:pPr marL="91440">
              <a:lnSpc>
                <a:spcPct val="100000"/>
              </a:lnSpc>
              <a:spcBef>
                <a:spcPts val="25"/>
              </a:spcBef>
            </a:pPr>
            <a:r>
              <a:rPr sz="900" spc="-5" dirty="0">
                <a:latin typeface="Century Gothic"/>
                <a:cs typeface="Century Gothic"/>
              </a:rPr>
              <a:t>SEND Lead at </a:t>
            </a:r>
            <a:r>
              <a:rPr sz="900" dirty="0">
                <a:latin typeface="Century Gothic"/>
                <a:cs typeface="Century Gothic"/>
              </a:rPr>
              <a:t>your </a:t>
            </a:r>
            <a:r>
              <a:rPr sz="900" spc="-5" dirty="0">
                <a:latin typeface="Century Gothic"/>
                <a:cs typeface="Century Gothic"/>
              </a:rPr>
              <a:t>child’s </a:t>
            </a:r>
            <a:r>
              <a:rPr sz="900" dirty="0">
                <a:latin typeface="Century Gothic"/>
                <a:cs typeface="Century Gothic"/>
              </a:rPr>
              <a:t>new school </a:t>
            </a:r>
            <a:r>
              <a:rPr sz="900" spc="-5" dirty="0">
                <a:latin typeface="Century Gothic"/>
                <a:cs typeface="Century Gothic"/>
              </a:rPr>
              <a:t>to arrange </a:t>
            </a:r>
            <a:r>
              <a:rPr sz="900" dirty="0">
                <a:latin typeface="Century Gothic"/>
                <a:cs typeface="Century Gothic"/>
              </a:rPr>
              <a:t>the</a:t>
            </a:r>
            <a:r>
              <a:rPr sz="900" spc="20" dirty="0">
                <a:latin typeface="Century Gothic"/>
                <a:cs typeface="Century Gothic"/>
              </a:rPr>
              <a:t> </a:t>
            </a:r>
            <a:r>
              <a:rPr sz="900" spc="-5" dirty="0">
                <a:latin typeface="Century Gothic"/>
                <a:cs typeface="Century Gothic"/>
              </a:rPr>
              <a:t>transition.</a:t>
            </a:r>
            <a:endParaRPr sz="900">
              <a:latin typeface="Century Gothic"/>
              <a:cs typeface="Century Gothic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7086600" y="3604260"/>
            <a:ext cx="3162300" cy="1531620"/>
          </a:xfrm>
          <a:prstGeom prst="rect">
            <a:avLst/>
          </a:prstGeom>
          <a:solidFill>
            <a:srgbClr val="BCD6ED"/>
          </a:solidFill>
          <a:ln w="6350">
            <a:solidFill>
              <a:srgbClr val="000000"/>
            </a:solidFill>
          </a:ln>
        </p:spPr>
        <p:txBody>
          <a:bodyPr vert="horz" wrap="square" lIns="0" tIns="45720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360"/>
              </a:spcBef>
            </a:pPr>
            <a:r>
              <a:rPr sz="900" b="1" spc="-5" dirty="0">
                <a:latin typeface="Century Gothic"/>
                <a:cs typeface="Century Gothic"/>
              </a:rPr>
              <a:t>How </a:t>
            </a:r>
            <a:r>
              <a:rPr sz="900" b="1" dirty="0">
                <a:latin typeface="Century Gothic"/>
                <a:cs typeface="Century Gothic"/>
              </a:rPr>
              <a:t>will my </a:t>
            </a:r>
            <a:r>
              <a:rPr sz="900" b="1" spc="-10" dirty="0">
                <a:latin typeface="Century Gothic"/>
                <a:cs typeface="Century Gothic"/>
              </a:rPr>
              <a:t>child </a:t>
            </a:r>
            <a:r>
              <a:rPr sz="900" b="1" dirty="0">
                <a:latin typeface="Century Gothic"/>
                <a:cs typeface="Century Gothic"/>
              </a:rPr>
              <a:t>be </a:t>
            </a:r>
            <a:r>
              <a:rPr sz="900" b="1" spc="-5" dirty="0">
                <a:latin typeface="Century Gothic"/>
                <a:cs typeface="Century Gothic"/>
              </a:rPr>
              <a:t>included </a:t>
            </a:r>
            <a:r>
              <a:rPr sz="900" b="1" dirty="0">
                <a:latin typeface="Century Gothic"/>
                <a:cs typeface="Century Gothic"/>
              </a:rPr>
              <a:t>in school</a:t>
            </a:r>
            <a:r>
              <a:rPr sz="900" b="1" spc="-30" dirty="0">
                <a:latin typeface="Century Gothic"/>
                <a:cs typeface="Century Gothic"/>
              </a:rPr>
              <a:t> </a:t>
            </a:r>
            <a:r>
              <a:rPr sz="900" b="1" dirty="0">
                <a:latin typeface="Century Gothic"/>
                <a:cs typeface="Century Gothic"/>
              </a:rPr>
              <a:t>life?</a:t>
            </a:r>
            <a:endParaRPr sz="900">
              <a:latin typeface="Century Gothic"/>
              <a:cs typeface="Century Gothic"/>
            </a:endParaRPr>
          </a:p>
          <a:p>
            <a:pPr marL="92075" marR="93345">
              <a:lnSpc>
                <a:spcPct val="102200"/>
              </a:lnSpc>
            </a:pPr>
            <a:r>
              <a:rPr sz="900" spc="-10" dirty="0">
                <a:latin typeface="Century Gothic"/>
                <a:cs typeface="Century Gothic"/>
              </a:rPr>
              <a:t>All </a:t>
            </a:r>
            <a:r>
              <a:rPr sz="900" spc="-5" dirty="0">
                <a:latin typeface="Century Gothic"/>
                <a:cs typeface="Century Gothic"/>
              </a:rPr>
              <a:t>pupils </a:t>
            </a:r>
            <a:r>
              <a:rPr sz="900" dirty="0">
                <a:latin typeface="Century Gothic"/>
                <a:cs typeface="Century Gothic"/>
              </a:rPr>
              <a:t>are </a:t>
            </a:r>
            <a:r>
              <a:rPr sz="900" spc="-5" dirty="0">
                <a:latin typeface="Century Gothic"/>
                <a:cs typeface="Century Gothic"/>
              </a:rPr>
              <a:t>encouraged </a:t>
            </a:r>
            <a:r>
              <a:rPr sz="900" dirty="0">
                <a:latin typeface="Century Gothic"/>
                <a:cs typeface="Century Gothic"/>
              </a:rPr>
              <a:t>to </a:t>
            </a:r>
            <a:r>
              <a:rPr sz="900" spc="-5" dirty="0">
                <a:latin typeface="Century Gothic"/>
                <a:cs typeface="Century Gothic"/>
              </a:rPr>
              <a:t>take part </a:t>
            </a:r>
            <a:r>
              <a:rPr sz="900" spc="5" dirty="0">
                <a:latin typeface="Century Gothic"/>
                <a:cs typeface="Century Gothic"/>
              </a:rPr>
              <a:t>in </a:t>
            </a:r>
            <a:r>
              <a:rPr sz="900" spc="-5" dirty="0">
                <a:latin typeface="Century Gothic"/>
                <a:cs typeface="Century Gothic"/>
              </a:rPr>
              <a:t>activities </a:t>
            </a:r>
            <a:r>
              <a:rPr sz="900" dirty="0">
                <a:latin typeface="Century Gothic"/>
                <a:cs typeface="Century Gothic"/>
              </a:rPr>
              <a:t>&amp;  </a:t>
            </a:r>
            <a:r>
              <a:rPr sz="900" spc="-5" dirty="0">
                <a:latin typeface="Century Gothic"/>
                <a:cs typeface="Century Gothic"/>
              </a:rPr>
              <a:t>trips arranged </a:t>
            </a:r>
            <a:r>
              <a:rPr sz="900" dirty="0">
                <a:latin typeface="Century Gothic"/>
                <a:cs typeface="Century Gothic"/>
              </a:rPr>
              <a:t>for </a:t>
            </a:r>
            <a:r>
              <a:rPr sz="900" spc="-5" dirty="0">
                <a:latin typeface="Century Gothic"/>
                <a:cs typeface="Century Gothic"/>
              </a:rPr>
              <a:t>their class. Activities can be  adapted </a:t>
            </a:r>
            <a:r>
              <a:rPr sz="900" dirty="0">
                <a:latin typeface="Century Gothic"/>
                <a:cs typeface="Century Gothic"/>
              </a:rPr>
              <a:t>or </a:t>
            </a:r>
            <a:r>
              <a:rPr sz="900" spc="-5" dirty="0">
                <a:latin typeface="Century Gothic"/>
                <a:cs typeface="Century Gothic"/>
              </a:rPr>
              <a:t>resources used to enable all pupils to be  included. Where </a:t>
            </a:r>
            <a:r>
              <a:rPr sz="900" dirty="0">
                <a:latin typeface="Century Gothic"/>
                <a:cs typeface="Century Gothic"/>
              </a:rPr>
              <a:t>this </a:t>
            </a:r>
            <a:r>
              <a:rPr sz="900" spc="5" dirty="0">
                <a:latin typeface="Century Gothic"/>
                <a:cs typeface="Century Gothic"/>
              </a:rPr>
              <a:t>is </a:t>
            </a:r>
            <a:r>
              <a:rPr sz="900" dirty="0">
                <a:latin typeface="Century Gothic"/>
                <a:cs typeface="Century Gothic"/>
              </a:rPr>
              <a:t>not </a:t>
            </a:r>
            <a:r>
              <a:rPr sz="900" spc="-5" dirty="0">
                <a:latin typeface="Century Gothic"/>
                <a:cs typeface="Century Gothic"/>
              </a:rPr>
              <a:t>appropriate </a:t>
            </a:r>
            <a:r>
              <a:rPr sz="900" dirty="0">
                <a:latin typeface="Century Gothic"/>
                <a:cs typeface="Century Gothic"/>
              </a:rPr>
              <a:t>for the </a:t>
            </a:r>
            <a:r>
              <a:rPr sz="900" spc="-5" dirty="0">
                <a:latin typeface="Century Gothic"/>
                <a:cs typeface="Century Gothic"/>
              </a:rPr>
              <a:t>pupil,  personalised provision will </a:t>
            </a:r>
            <a:r>
              <a:rPr sz="900" spc="-10" dirty="0">
                <a:latin typeface="Century Gothic"/>
                <a:cs typeface="Century Gothic"/>
              </a:rPr>
              <a:t>be </a:t>
            </a:r>
            <a:r>
              <a:rPr sz="900" spc="-5" dirty="0">
                <a:latin typeface="Century Gothic"/>
                <a:cs typeface="Century Gothic"/>
              </a:rPr>
              <a:t>discussed </a:t>
            </a:r>
            <a:r>
              <a:rPr sz="900" dirty="0">
                <a:latin typeface="Century Gothic"/>
                <a:cs typeface="Century Gothic"/>
              </a:rPr>
              <a:t>with </a:t>
            </a:r>
            <a:r>
              <a:rPr sz="900" spc="-5" dirty="0">
                <a:latin typeface="Century Gothic"/>
                <a:cs typeface="Century Gothic"/>
              </a:rPr>
              <a:t>the  parent. This </a:t>
            </a:r>
            <a:r>
              <a:rPr sz="900" dirty="0">
                <a:latin typeface="Century Gothic"/>
                <a:cs typeface="Century Gothic"/>
              </a:rPr>
              <a:t>will </a:t>
            </a:r>
            <a:r>
              <a:rPr sz="900" spc="-5" dirty="0">
                <a:latin typeface="Century Gothic"/>
                <a:cs typeface="Century Gothic"/>
              </a:rPr>
              <a:t>be reviewed </a:t>
            </a:r>
            <a:r>
              <a:rPr sz="900" dirty="0">
                <a:latin typeface="Century Gothic"/>
                <a:cs typeface="Century Gothic"/>
              </a:rPr>
              <a:t>on an </a:t>
            </a:r>
            <a:r>
              <a:rPr sz="900" spc="-5" dirty="0">
                <a:latin typeface="Century Gothic"/>
                <a:cs typeface="Century Gothic"/>
              </a:rPr>
              <a:t>ongoing basis </a:t>
            </a:r>
            <a:r>
              <a:rPr sz="900" dirty="0">
                <a:latin typeface="Century Gothic"/>
                <a:cs typeface="Century Gothic"/>
              </a:rPr>
              <a:t>and  </a:t>
            </a:r>
            <a:r>
              <a:rPr sz="900" spc="-5" dirty="0">
                <a:latin typeface="Century Gothic"/>
                <a:cs typeface="Century Gothic"/>
              </a:rPr>
              <a:t>opportunities </a:t>
            </a:r>
            <a:r>
              <a:rPr sz="900" dirty="0">
                <a:latin typeface="Century Gothic"/>
                <a:cs typeface="Century Gothic"/>
              </a:rPr>
              <a:t>for </a:t>
            </a:r>
            <a:r>
              <a:rPr sz="900" spc="-5" dirty="0">
                <a:latin typeface="Century Gothic"/>
                <a:cs typeface="Century Gothic"/>
              </a:rPr>
              <a:t>integration </a:t>
            </a:r>
            <a:r>
              <a:rPr sz="900" dirty="0">
                <a:latin typeface="Century Gothic"/>
                <a:cs typeface="Century Gothic"/>
              </a:rPr>
              <a:t>will </a:t>
            </a:r>
            <a:r>
              <a:rPr sz="900" spc="-5" dirty="0">
                <a:latin typeface="Century Gothic"/>
                <a:cs typeface="Century Gothic"/>
              </a:rPr>
              <a:t>be explored. </a:t>
            </a:r>
            <a:r>
              <a:rPr sz="900" dirty="0">
                <a:latin typeface="Century Gothic"/>
                <a:cs typeface="Century Gothic"/>
              </a:rPr>
              <a:t>Parents  </a:t>
            </a:r>
            <a:r>
              <a:rPr sz="900" spc="-5" dirty="0">
                <a:latin typeface="Century Gothic"/>
                <a:cs typeface="Century Gothic"/>
              </a:rPr>
              <a:t>are encouraged </a:t>
            </a:r>
            <a:r>
              <a:rPr sz="900" dirty="0">
                <a:latin typeface="Century Gothic"/>
                <a:cs typeface="Century Gothic"/>
              </a:rPr>
              <a:t>to </a:t>
            </a:r>
            <a:r>
              <a:rPr sz="900" spc="-5" dirty="0">
                <a:latin typeface="Century Gothic"/>
                <a:cs typeface="Century Gothic"/>
              </a:rPr>
              <a:t>discuss their child’s specific needs  with </a:t>
            </a:r>
            <a:r>
              <a:rPr sz="900" dirty="0">
                <a:latin typeface="Century Gothic"/>
                <a:cs typeface="Century Gothic"/>
              </a:rPr>
              <a:t>the </a:t>
            </a:r>
            <a:r>
              <a:rPr sz="900" spc="-5" dirty="0">
                <a:latin typeface="Century Gothic"/>
                <a:cs typeface="Century Gothic"/>
              </a:rPr>
              <a:t>class teacher </a:t>
            </a:r>
            <a:r>
              <a:rPr sz="900" dirty="0">
                <a:latin typeface="Century Gothic"/>
                <a:cs typeface="Century Gothic"/>
              </a:rPr>
              <a:t>&amp; </a:t>
            </a:r>
            <a:r>
              <a:rPr sz="900" spc="-5" dirty="0">
                <a:latin typeface="Century Gothic"/>
                <a:cs typeface="Century Gothic"/>
              </a:rPr>
              <a:t>SEND</a:t>
            </a:r>
            <a:r>
              <a:rPr sz="900" spc="-25" dirty="0">
                <a:latin typeface="Century Gothic"/>
                <a:cs typeface="Century Gothic"/>
              </a:rPr>
              <a:t> </a:t>
            </a:r>
            <a:r>
              <a:rPr sz="900" spc="-5" dirty="0">
                <a:latin typeface="Century Gothic"/>
                <a:cs typeface="Century Gothic"/>
              </a:rPr>
              <a:t>Lead.</a:t>
            </a:r>
            <a:endParaRPr sz="900">
              <a:latin typeface="Century Gothic"/>
              <a:cs typeface="Century Gothic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5929629" y="525780"/>
            <a:ext cx="4282440" cy="1287780"/>
          </a:xfrm>
          <a:prstGeom prst="rect">
            <a:avLst/>
          </a:prstGeom>
          <a:solidFill>
            <a:srgbClr val="BCD6ED"/>
          </a:solidFill>
          <a:ln w="9525">
            <a:solidFill>
              <a:srgbClr val="000000"/>
            </a:solidFill>
          </a:ln>
        </p:spPr>
        <p:txBody>
          <a:bodyPr vert="horz" wrap="square" lIns="0" tIns="31115" rIns="0" bIns="0" rtlCol="0">
            <a:spAutoFit/>
          </a:bodyPr>
          <a:lstStyle/>
          <a:p>
            <a:pPr marL="92075" marR="140970">
              <a:lnSpc>
                <a:spcPct val="110200"/>
              </a:lnSpc>
              <a:spcBef>
                <a:spcPts val="245"/>
              </a:spcBef>
            </a:pPr>
            <a:r>
              <a:rPr sz="900" b="1" dirty="0">
                <a:latin typeface="Century Gothic"/>
                <a:cs typeface="Century Gothic"/>
              </a:rPr>
              <a:t>My </a:t>
            </a:r>
            <a:r>
              <a:rPr sz="900" b="1" spc="-10" dirty="0">
                <a:latin typeface="Century Gothic"/>
                <a:cs typeface="Century Gothic"/>
              </a:rPr>
              <a:t>child </a:t>
            </a:r>
            <a:r>
              <a:rPr sz="900" b="1" dirty="0">
                <a:latin typeface="Century Gothic"/>
                <a:cs typeface="Century Gothic"/>
              </a:rPr>
              <a:t>has </a:t>
            </a:r>
            <a:r>
              <a:rPr sz="900" b="1" spc="-5" dirty="0">
                <a:latin typeface="Century Gothic"/>
                <a:cs typeface="Century Gothic"/>
              </a:rPr>
              <a:t>recognised additional </a:t>
            </a:r>
            <a:r>
              <a:rPr sz="900" b="1" dirty="0">
                <a:latin typeface="Century Gothic"/>
                <a:cs typeface="Century Gothic"/>
              </a:rPr>
              <a:t>needs </a:t>
            </a:r>
            <a:r>
              <a:rPr sz="900" b="1" spc="-5" dirty="0">
                <a:latin typeface="Century Gothic"/>
                <a:cs typeface="Century Gothic"/>
              </a:rPr>
              <a:t>before </a:t>
            </a:r>
            <a:r>
              <a:rPr sz="900" b="1" spc="-10" dirty="0">
                <a:latin typeface="Century Gothic"/>
                <a:cs typeface="Century Gothic"/>
              </a:rPr>
              <a:t>joining </a:t>
            </a:r>
            <a:r>
              <a:rPr sz="900" b="1" spc="-5" dirty="0">
                <a:latin typeface="Century Gothic"/>
                <a:cs typeface="Century Gothic"/>
              </a:rPr>
              <a:t>the </a:t>
            </a:r>
            <a:r>
              <a:rPr sz="900" b="1" dirty="0">
                <a:latin typeface="Century Gothic"/>
                <a:cs typeface="Century Gothic"/>
              </a:rPr>
              <a:t>school. </a:t>
            </a:r>
            <a:r>
              <a:rPr sz="900" b="1" spc="-5" dirty="0">
                <a:latin typeface="Century Gothic"/>
                <a:cs typeface="Century Gothic"/>
              </a:rPr>
              <a:t>How  </a:t>
            </a:r>
            <a:r>
              <a:rPr sz="900" b="1" dirty="0">
                <a:latin typeface="Century Gothic"/>
                <a:cs typeface="Century Gothic"/>
              </a:rPr>
              <a:t>will you </a:t>
            </a:r>
            <a:r>
              <a:rPr sz="900" b="1" spc="-5" dirty="0">
                <a:latin typeface="Century Gothic"/>
                <a:cs typeface="Century Gothic"/>
              </a:rPr>
              <a:t>meet their</a:t>
            </a:r>
            <a:r>
              <a:rPr sz="900" b="1" spc="-85" dirty="0">
                <a:latin typeface="Century Gothic"/>
                <a:cs typeface="Century Gothic"/>
              </a:rPr>
              <a:t> </a:t>
            </a:r>
            <a:r>
              <a:rPr sz="900" b="1" dirty="0">
                <a:latin typeface="Century Gothic"/>
                <a:cs typeface="Century Gothic"/>
              </a:rPr>
              <a:t>needs?</a:t>
            </a:r>
            <a:endParaRPr sz="900">
              <a:latin typeface="Century Gothic"/>
              <a:cs typeface="Century Gothic"/>
            </a:endParaRPr>
          </a:p>
          <a:p>
            <a:pPr marL="92075" marR="121285">
              <a:lnSpc>
                <a:spcPts val="1200"/>
              </a:lnSpc>
              <a:spcBef>
                <a:spcPts val="45"/>
              </a:spcBef>
            </a:pPr>
            <a:r>
              <a:rPr sz="900" spc="5" dirty="0">
                <a:latin typeface="Century Gothic"/>
                <a:cs typeface="Century Gothic"/>
              </a:rPr>
              <a:t>If </a:t>
            </a:r>
            <a:r>
              <a:rPr sz="900" spc="-5" dirty="0">
                <a:latin typeface="Century Gothic"/>
                <a:cs typeface="Century Gothic"/>
              </a:rPr>
              <a:t>your child </a:t>
            </a:r>
            <a:r>
              <a:rPr sz="900" spc="5" dirty="0">
                <a:latin typeface="Century Gothic"/>
                <a:cs typeface="Century Gothic"/>
              </a:rPr>
              <a:t>is </a:t>
            </a:r>
            <a:r>
              <a:rPr sz="900" spc="-5" dirty="0">
                <a:latin typeface="Century Gothic"/>
                <a:cs typeface="Century Gothic"/>
              </a:rPr>
              <a:t>already identified as requiring SEND support </a:t>
            </a:r>
            <a:r>
              <a:rPr sz="900" dirty="0">
                <a:latin typeface="Century Gothic"/>
                <a:cs typeface="Century Gothic"/>
              </a:rPr>
              <a:t>or </a:t>
            </a:r>
            <a:r>
              <a:rPr sz="900" spc="-5" dirty="0">
                <a:latin typeface="Century Gothic"/>
                <a:cs typeface="Century Gothic"/>
              </a:rPr>
              <a:t>has an EHCP  </a:t>
            </a:r>
            <a:r>
              <a:rPr sz="900" spc="5" dirty="0">
                <a:latin typeface="Century Gothic"/>
                <a:cs typeface="Century Gothic"/>
              </a:rPr>
              <a:t>it is </a:t>
            </a:r>
            <a:r>
              <a:rPr sz="900" spc="-5" dirty="0">
                <a:latin typeface="Century Gothic"/>
                <a:cs typeface="Century Gothic"/>
              </a:rPr>
              <a:t>important </a:t>
            </a:r>
            <a:r>
              <a:rPr sz="900" dirty="0">
                <a:latin typeface="Century Gothic"/>
                <a:cs typeface="Century Gothic"/>
              </a:rPr>
              <a:t>that </a:t>
            </a:r>
            <a:r>
              <a:rPr sz="900" spc="-5" dirty="0">
                <a:latin typeface="Century Gothic"/>
                <a:cs typeface="Century Gothic"/>
              </a:rPr>
              <a:t>you talk </a:t>
            </a:r>
            <a:r>
              <a:rPr sz="900" dirty="0">
                <a:latin typeface="Century Gothic"/>
                <a:cs typeface="Century Gothic"/>
              </a:rPr>
              <a:t>to us </a:t>
            </a:r>
            <a:r>
              <a:rPr sz="900" spc="-5" dirty="0">
                <a:latin typeface="Century Gothic"/>
                <a:cs typeface="Century Gothic"/>
              </a:rPr>
              <a:t>about </a:t>
            </a:r>
            <a:r>
              <a:rPr sz="900" dirty="0">
                <a:latin typeface="Century Gothic"/>
                <a:cs typeface="Century Gothic"/>
              </a:rPr>
              <a:t>this. </a:t>
            </a:r>
            <a:r>
              <a:rPr sz="900" spc="-20" dirty="0">
                <a:latin typeface="Century Gothic"/>
                <a:cs typeface="Century Gothic"/>
              </a:rPr>
              <a:t>We </a:t>
            </a:r>
            <a:r>
              <a:rPr sz="900" dirty="0">
                <a:latin typeface="Century Gothic"/>
                <a:cs typeface="Century Gothic"/>
              </a:rPr>
              <a:t>will </a:t>
            </a:r>
            <a:r>
              <a:rPr sz="900" spc="-5" dirty="0">
                <a:latin typeface="Century Gothic"/>
                <a:cs typeface="Century Gothic"/>
              </a:rPr>
              <a:t>contact </a:t>
            </a:r>
            <a:r>
              <a:rPr sz="900" dirty="0">
                <a:latin typeface="Century Gothic"/>
                <a:cs typeface="Century Gothic"/>
              </a:rPr>
              <a:t>your</a:t>
            </a:r>
            <a:r>
              <a:rPr sz="900" spc="15" dirty="0">
                <a:latin typeface="Century Gothic"/>
                <a:cs typeface="Century Gothic"/>
              </a:rPr>
              <a:t> </a:t>
            </a:r>
            <a:r>
              <a:rPr sz="900" spc="-5" dirty="0">
                <a:latin typeface="Century Gothic"/>
                <a:cs typeface="Century Gothic"/>
              </a:rPr>
              <a:t>child’s</a:t>
            </a:r>
            <a:endParaRPr sz="900">
              <a:latin typeface="Century Gothic"/>
              <a:cs typeface="Century Gothic"/>
            </a:endParaRPr>
          </a:p>
          <a:p>
            <a:pPr marL="92075">
              <a:lnSpc>
                <a:spcPct val="100000"/>
              </a:lnSpc>
              <a:spcBef>
                <a:spcPts val="45"/>
              </a:spcBef>
            </a:pPr>
            <a:r>
              <a:rPr sz="900" spc="-5" dirty="0">
                <a:latin typeface="Century Gothic"/>
                <a:cs typeface="Century Gothic"/>
              </a:rPr>
              <a:t>current setting </a:t>
            </a:r>
            <a:r>
              <a:rPr sz="900" dirty="0">
                <a:latin typeface="Century Gothic"/>
                <a:cs typeface="Century Gothic"/>
              </a:rPr>
              <a:t>to </a:t>
            </a:r>
            <a:r>
              <a:rPr sz="900" spc="-5" dirty="0">
                <a:latin typeface="Century Gothic"/>
                <a:cs typeface="Century Gothic"/>
              </a:rPr>
              <a:t>ensure </a:t>
            </a:r>
            <a:r>
              <a:rPr sz="900" dirty="0">
                <a:latin typeface="Century Gothic"/>
                <a:cs typeface="Century Gothic"/>
              </a:rPr>
              <a:t>we </a:t>
            </a:r>
            <a:r>
              <a:rPr sz="900" spc="-5" dirty="0">
                <a:latin typeface="Century Gothic"/>
                <a:cs typeface="Century Gothic"/>
              </a:rPr>
              <a:t>understand </a:t>
            </a:r>
            <a:r>
              <a:rPr sz="900" dirty="0">
                <a:latin typeface="Century Gothic"/>
                <a:cs typeface="Century Gothic"/>
              </a:rPr>
              <a:t>how they </a:t>
            </a:r>
            <a:r>
              <a:rPr sz="900" spc="-5" dirty="0">
                <a:latin typeface="Century Gothic"/>
                <a:cs typeface="Century Gothic"/>
              </a:rPr>
              <a:t>have been supported.</a:t>
            </a:r>
            <a:endParaRPr sz="900">
              <a:latin typeface="Century Gothic"/>
              <a:cs typeface="Century Gothic"/>
            </a:endParaRPr>
          </a:p>
          <a:p>
            <a:pPr marL="92075" marR="544830">
              <a:lnSpc>
                <a:spcPct val="110000"/>
              </a:lnSpc>
            </a:pPr>
            <a:r>
              <a:rPr sz="900" spc="-15" dirty="0">
                <a:latin typeface="Century Gothic"/>
                <a:cs typeface="Century Gothic"/>
              </a:rPr>
              <a:t>We </a:t>
            </a:r>
            <a:r>
              <a:rPr sz="900" dirty="0">
                <a:latin typeface="Century Gothic"/>
                <a:cs typeface="Century Gothic"/>
              </a:rPr>
              <a:t>will </a:t>
            </a:r>
            <a:r>
              <a:rPr sz="900" spc="-5" dirty="0">
                <a:latin typeface="Century Gothic"/>
                <a:cs typeface="Century Gothic"/>
              </a:rPr>
              <a:t>talk </a:t>
            </a:r>
            <a:r>
              <a:rPr sz="900" dirty="0">
                <a:latin typeface="Century Gothic"/>
                <a:cs typeface="Century Gothic"/>
              </a:rPr>
              <a:t>to </a:t>
            </a:r>
            <a:r>
              <a:rPr sz="900" spc="-5" dirty="0">
                <a:latin typeface="Century Gothic"/>
                <a:cs typeface="Century Gothic"/>
              </a:rPr>
              <a:t>you about </a:t>
            </a:r>
            <a:r>
              <a:rPr sz="900" dirty="0">
                <a:latin typeface="Century Gothic"/>
                <a:cs typeface="Century Gothic"/>
              </a:rPr>
              <a:t>how we </a:t>
            </a:r>
            <a:r>
              <a:rPr sz="900" spc="-5" dirty="0">
                <a:latin typeface="Century Gothic"/>
                <a:cs typeface="Century Gothic"/>
              </a:rPr>
              <a:t>plan </a:t>
            </a:r>
            <a:r>
              <a:rPr sz="900" dirty="0">
                <a:latin typeface="Century Gothic"/>
                <a:cs typeface="Century Gothic"/>
              </a:rPr>
              <a:t>to </a:t>
            </a:r>
            <a:r>
              <a:rPr sz="900" spc="-5" dirty="0">
                <a:latin typeface="Century Gothic"/>
                <a:cs typeface="Century Gothic"/>
              </a:rPr>
              <a:t>ensure </a:t>
            </a:r>
            <a:r>
              <a:rPr sz="900" dirty="0">
                <a:latin typeface="Century Gothic"/>
                <a:cs typeface="Century Gothic"/>
              </a:rPr>
              <a:t>there </a:t>
            </a:r>
            <a:r>
              <a:rPr sz="900" spc="5" dirty="0">
                <a:latin typeface="Century Gothic"/>
                <a:cs typeface="Century Gothic"/>
              </a:rPr>
              <a:t>is </a:t>
            </a:r>
            <a:r>
              <a:rPr sz="900" dirty="0">
                <a:latin typeface="Century Gothic"/>
                <a:cs typeface="Century Gothic"/>
              </a:rPr>
              <a:t>a </a:t>
            </a:r>
            <a:r>
              <a:rPr sz="900" spc="-5" dirty="0">
                <a:latin typeface="Century Gothic"/>
                <a:cs typeface="Century Gothic"/>
              </a:rPr>
              <a:t>smooth  transition </a:t>
            </a:r>
            <a:r>
              <a:rPr sz="900" dirty="0">
                <a:latin typeface="Century Gothic"/>
                <a:cs typeface="Century Gothic"/>
              </a:rPr>
              <a:t>to our</a:t>
            </a:r>
            <a:r>
              <a:rPr sz="900" spc="-65" dirty="0">
                <a:latin typeface="Century Gothic"/>
                <a:cs typeface="Century Gothic"/>
              </a:rPr>
              <a:t> </a:t>
            </a:r>
            <a:r>
              <a:rPr sz="900" spc="-5" dirty="0">
                <a:latin typeface="Century Gothic"/>
                <a:cs typeface="Century Gothic"/>
              </a:rPr>
              <a:t>school.</a:t>
            </a:r>
            <a:endParaRPr sz="900">
              <a:latin typeface="Century Gothic"/>
              <a:cs typeface="Century Gothic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640080" y="533400"/>
            <a:ext cx="4511040" cy="1257300"/>
          </a:xfrm>
          <a:prstGeom prst="rect">
            <a:avLst/>
          </a:prstGeom>
          <a:solidFill>
            <a:srgbClr val="BCD6ED"/>
          </a:solidFill>
          <a:ln w="6350">
            <a:solidFill>
              <a:srgbClr val="000000"/>
            </a:solidFill>
          </a:ln>
        </p:spPr>
        <p:txBody>
          <a:bodyPr vert="horz" wrap="square" lIns="0" tIns="45719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359"/>
              </a:spcBef>
            </a:pPr>
            <a:r>
              <a:rPr sz="900" b="1" dirty="0">
                <a:latin typeface="Century Gothic"/>
                <a:cs typeface="Century Gothic"/>
              </a:rPr>
              <a:t>What can I do if I </a:t>
            </a:r>
            <a:r>
              <a:rPr sz="900" b="1" spc="-5" dirty="0">
                <a:latin typeface="Century Gothic"/>
                <a:cs typeface="Century Gothic"/>
              </a:rPr>
              <a:t>think my child </a:t>
            </a:r>
            <a:r>
              <a:rPr sz="900" b="1" dirty="0">
                <a:latin typeface="Century Gothic"/>
                <a:cs typeface="Century Gothic"/>
              </a:rPr>
              <a:t>has </a:t>
            </a:r>
            <a:r>
              <a:rPr sz="900" b="1" spc="-5" dirty="0">
                <a:latin typeface="Century Gothic"/>
                <a:cs typeface="Century Gothic"/>
              </a:rPr>
              <a:t>unidentified additional</a:t>
            </a:r>
            <a:r>
              <a:rPr sz="900" b="1" spc="30" dirty="0">
                <a:latin typeface="Century Gothic"/>
                <a:cs typeface="Century Gothic"/>
              </a:rPr>
              <a:t> </a:t>
            </a:r>
            <a:r>
              <a:rPr sz="900" b="1" dirty="0">
                <a:latin typeface="Century Gothic"/>
                <a:cs typeface="Century Gothic"/>
              </a:rPr>
              <a:t>needs?</a:t>
            </a:r>
            <a:endParaRPr sz="900">
              <a:latin typeface="Century Gothic"/>
              <a:cs typeface="Century Gothic"/>
            </a:endParaRPr>
          </a:p>
          <a:p>
            <a:pPr marL="90805" marR="113664">
              <a:lnSpc>
                <a:spcPct val="101400"/>
              </a:lnSpc>
              <a:spcBef>
                <a:spcPts val="10"/>
              </a:spcBef>
            </a:pPr>
            <a:r>
              <a:rPr sz="900" spc="-5" dirty="0">
                <a:latin typeface="Century Gothic"/>
                <a:cs typeface="Century Gothic"/>
              </a:rPr>
              <a:t>Speak to your child’s class teacher. They </a:t>
            </a:r>
            <a:r>
              <a:rPr sz="900" dirty="0">
                <a:latin typeface="Century Gothic"/>
                <a:cs typeface="Century Gothic"/>
              </a:rPr>
              <a:t>will </a:t>
            </a:r>
            <a:r>
              <a:rPr sz="900" spc="-5" dirty="0">
                <a:latin typeface="Century Gothic"/>
                <a:cs typeface="Century Gothic"/>
              </a:rPr>
              <a:t>discuss what </a:t>
            </a:r>
            <a:r>
              <a:rPr sz="900" dirty="0">
                <a:latin typeface="Century Gothic"/>
                <a:cs typeface="Century Gothic"/>
              </a:rPr>
              <a:t>support is/can be  </a:t>
            </a:r>
            <a:r>
              <a:rPr sz="900" spc="-5" dirty="0">
                <a:latin typeface="Century Gothic"/>
                <a:cs typeface="Century Gothic"/>
              </a:rPr>
              <a:t>provided </a:t>
            </a:r>
            <a:r>
              <a:rPr sz="900" dirty="0">
                <a:latin typeface="Century Gothic"/>
                <a:cs typeface="Century Gothic"/>
              </a:rPr>
              <a:t>within </a:t>
            </a:r>
            <a:r>
              <a:rPr sz="900" spc="-5" dirty="0">
                <a:latin typeface="Century Gothic"/>
                <a:cs typeface="Century Gothic"/>
              </a:rPr>
              <a:t>school. </a:t>
            </a:r>
            <a:r>
              <a:rPr sz="900" spc="5" dirty="0">
                <a:latin typeface="Century Gothic"/>
                <a:cs typeface="Century Gothic"/>
              </a:rPr>
              <a:t>If </a:t>
            </a:r>
            <a:r>
              <a:rPr sz="900" spc="-5" dirty="0">
                <a:latin typeface="Century Gothic"/>
                <a:cs typeface="Century Gothic"/>
              </a:rPr>
              <a:t>your child’s needs </a:t>
            </a:r>
            <a:r>
              <a:rPr sz="900" dirty="0">
                <a:latin typeface="Century Gothic"/>
                <a:cs typeface="Century Gothic"/>
              </a:rPr>
              <a:t>are a </a:t>
            </a:r>
            <a:r>
              <a:rPr sz="900" spc="-5" dirty="0">
                <a:latin typeface="Century Gothic"/>
                <a:cs typeface="Century Gothic"/>
              </a:rPr>
              <a:t>barrier </a:t>
            </a:r>
            <a:r>
              <a:rPr sz="900" dirty="0">
                <a:latin typeface="Century Gothic"/>
                <a:cs typeface="Century Gothic"/>
              </a:rPr>
              <a:t>to </a:t>
            </a:r>
            <a:r>
              <a:rPr sz="900" spc="-5" dirty="0">
                <a:latin typeface="Century Gothic"/>
                <a:cs typeface="Century Gothic"/>
              </a:rPr>
              <a:t>learning </a:t>
            </a:r>
            <a:r>
              <a:rPr sz="900" dirty="0">
                <a:latin typeface="Century Gothic"/>
                <a:cs typeface="Century Gothic"/>
              </a:rPr>
              <a:t>and  </a:t>
            </a:r>
            <a:r>
              <a:rPr sz="900" spc="-5" dirty="0">
                <a:latin typeface="Century Gothic"/>
                <a:cs typeface="Century Gothic"/>
              </a:rPr>
              <a:t>require further investigation, staff </a:t>
            </a:r>
            <a:r>
              <a:rPr sz="900" dirty="0">
                <a:latin typeface="Century Gothic"/>
                <a:cs typeface="Century Gothic"/>
              </a:rPr>
              <a:t>will </a:t>
            </a:r>
            <a:r>
              <a:rPr sz="900" spc="-5" dirty="0">
                <a:latin typeface="Century Gothic"/>
                <a:cs typeface="Century Gothic"/>
              </a:rPr>
              <a:t>involve </a:t>
            </a:r>
            <a:r>
              <a:rPr sz="900" dirty="0">
                <a:latin typeface="Century Gothic"/>
                <a:cs typeface="Century Gothic"/>
              </a:rPr>
              <a:t>the </a:t>
            </a:r>
            <a:r>
              <a:rPr sz="900" spc="-5" dirty="0">
                <a:latin typeface="Century Gothic"/>
                <a:cs typeface="Century Gothic"/>
              </a:rPr>
              <a:t>SEND Lead. </a:t>
            </a:r>
            <a:r>
              <a:rPr sz="900" dirty="0">
                <a:latin typeface="Century Gothic"/>
                <a:cs typeface="Century Gothic"/>
              </a:rPr>
              <a:t>Individual  </a:t>
            </a:r>
            <a:r>
              <a:rPr sz="900" spc="-5" dirty="0">
                <a:latin typeface="Century Gothic"/>
                <a:cs typeface="Century Gothic"/>
              </a:rPr>
              <a:t>assessments </a:t>
            </a:r>
            <a:r>
              <a:rPr sz="900" dirty="0">
                <a:latin typeface="Century Gothic"/>
                <a:cs typeface="Century Gothic"/>
              </a:rPr>
              <a:t>or </a:t>
            </a:r>
            <a:r>
              <a:rPr sz="900" spc="-5" dirty="0">
                <a:latin typeface="Century Gothic"/>
                <a:cs typeface="Century Gothic"/>
              </a:rPr>
              <a:t>referrals to external agencies can be arranged as  appropriated. </a:t>
            </a:r>
            <a:r>
              <a:rPr sz="900" dirty="0">
                <a:latin typeface="Century Gothic"/>
                <a:cs typeface="Century Gothic"/>
              </a:rPr>
              <a:t>A </a:t>
            </a:r>
            <a:r>
              <a:rPr sz="900" spc="-5" dirty="0">
                <a:latin typeface="Century Gothic"/>
                <a:cs typeface="Century Gothic"/>
              </a:rPr>
              <a:t>pupil </a:t>
            </a:r>
            <a:r>
              <a:rPr sz="900" spc="5" dirty="0">
                <a:latin typeface="Century Gothic"/>
                <a:cs typeface="Century Gothic"/>
              </a:rPr>
              <a:t>is </a:t>
            </a:r>
            <a:r>
              <a:rPr sz="900" spc="-5" dirty="0">
                <a:latin typeface="Century Gothic"/>
                <a:cs typeface="Century Gothic"/>
              </a:rPr>
              <a:t>identified as requiring SEND support </a:t>
            </a:r>
            <a:r>
              <a:rPr sz="900" spc="5" dirty="0">
                <a:latin typeface="Century Gothic"/>
                <a:cs typeface="Century Gothic"/>
              </a:rPr>
              <a:t>if </a:t>
            </a:r>
            <a:r>
              <a:rPr sz="900" dirty="0">
                <a:latin typeface="Century Gothic"/>
                <a:cs typeface="Century Gothic"/>
              </a:rPr>
              <a:t>their </a:t>
            </a:r>
            <a:r>
              <a:rPr sz="900" spc="-5" dirty="0">
                <a:latin typeface="Century Gothic"/>
                <a:cs typeface="Century Gothic"/>
              </a:rPr>
              <a:t>attainment  </a:t>
            </a:r>
            <a:r>
              <a:rPr sz="900" spc="5" dirty="0">
                <a:latin typeface="Century Gothic"/>
                <a:cs typeface="Century Gothic"/>
              </a:rPr>
              <a:t>is </a:t>
            </a:r>
            <a:r>
              <a:rPr sz="900" spc="-5" dirty="0">
                <a:latin typeface="Century Gothic"/>
                <a:cs typeface="Century Gothic"/>
              </a:rPr>
              <a:t>below </a:t>
            </a:r>
            <a:r>
              <a:rPr sz="900" dirty="0">
                <a:latin typeface="Century Gothic"/>
                <a:cs typeface="Century Gothic"/>
              </a:rPr>
              <a:t>that of their </a:t>
            </a:r>
            <a:r>
              <a:rPr sz="900" spc="-5" dirty="0">
                <a:latin typeface="Century Gothic"/>
                <a:cs typeface="Century Gothic"/>
              </a:rPr>
              <a:t>peers </a:t>
            </a:r>
            <a:r>
              <a:rPr sz="900" dirty="0">
                <a:latin typeface="Century Gothic"/>
                <a:cs typeface="Century Gothic"/>
              </a:rPr>
              <a:t>or their </a:t>
            </a:r>
            <a:r>
              <a:rPr sz="900" spc="-5" dirty="0">
                <a:latin typeface="Century Gothic"/>
                <a:cs typeface="Century Gothic"/>
              </a:rPr>
              <a:t>potential and </a:t>
            </a:r>
            <a:r>
              <a:rPr sz="900" dirty="0">
                <a:latin typeface="Century Gothic"/>
                <a:cs typeface="Century Gothic"/>
              </a:rPr>
              <a:t>they </a:t>
            </a:r>
            <a:r>
              <a:rPr sz="900" spc="-5" dirty="0">
                <a:latin typeface="Century Gothic"/>
                <a:cs typeface="Century Gothic"/>
              </a:rPr>
              <a:t>are </a:t>
            </a:r>
            <a:r>
              <a:rPr sz="900" dirty="0">
                <a:latin typeface="Century Gothic"/>
                <a:cs typeface="Century Gothic"/>
              </a:rPr>
              <a:t>receiving </a:t>
            </a:r>
            <a:r>
              <a:rPr sz="900" spc="-5" dirty="0">
                <a:latin typeface="Century Gothic"/>
                <a:cs typeface="Century Gothic"/>
              </a:rPr>
              <a:t>additional  support </a:t>
            </a:r>
            <a:r>
              <a:rPr sz="900" dirty="0">
                <a:latin typeface="Century Gothic"/>
                <a:cs typeface="Century Gothic"/>
              </a:rPr>
              <a:t>for </a:t>
            </a:r>
            <a:r>
              <a:rPr sz="900" spc="-5" dirty="0">
                <a:latin typeface="Century Gothic"/>
                <a:cs typeface="Century Gothic"/>
              </a:rPr>
              <a:t>these</a:t>
            </a:r>
            <a:r>
              <a:rPr sz="900" spc="-40" dirty="0">
                <a:latin typeface="Century Gothic"/>
                <a:cs typeface="Century Gothic"/>
              </a:rPr>
              <a:t> </a:t>
            </a:r>
            <a:r>
              <a:rPr sz="900" spc="-5" dirty="0">
                <a:latin typeface="Century Gothic"/>
                <a:cs typeface="Century Gothic"/>
              </a:rPr>
              <a:t>needs</a:t>
            </a:r>
            <a:r>
              <a:rPr sz="1100" spc="-5" dirty="0">
                <a:latin typeface="Calibri"/>
                <a:cs typeface="Calibri"/>
              </a:rPr>
              <a:t>.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7673340" y="5354904"/>
            <a:ext cx="2583180" cy="1394460"/>
          </a:xfrm>
          <a:prstGeom prst="rect">
            <a:avLst/>
          </a:prstGeom>
          <a:solidFill>
            <a:srgbClr val="BCD6ED"/>
          </a:solidFill>
          <a:ln w="9525">
            <a:solidFill>
              <a:srgbClr val="000000"/>
            </a:solidFill>
          </a:ln>
        </p:spPr>
        <p:txBody>
          <a:bodyPr vert="horz" wrap="square" lIns="0" tIns="43815" rIns="0" bIns="0" rtlCol="0">
            <a:spAutoFit/>
          </a:bodyPr>
          <a:lstStyle/>
          <a:p>
            <a:pPr marL="92075" marR="244475">
              <a:lnSpc>
                <a:spcPct val="102200"/>
              </a:lnSpc>
              <a:spcBef>
                <a:spcPts val="345"/>
              </a:spcBef>
            </a:pPr>
            <a:r>
              <a:rPr sz="900" b="1" dirty="0">
                <a:latin typeface="Century Gothic"/>
                <a:cs typeface="Century Gothic"/>
              </a:rPr>
              <a:t>What </a:t>
            </a:r>
            <a:r>
              <a:rPr sz="900" b="1" spc="-5" dirty="0">
                <a:latin typeface="Century Gothic"/>
                <a:cs typeface="Century Gothic"/>
              </a:rPr>
              <a:t>types of SEND are provided </a:t>
            </a:r>
            <a:r>
              <a:rPr sz="900" b="1" dirty="0">
                <a:latin typeface="Century Gothic"/>
                <a:cs typeface="Century Gothic"/>
              </a:rPr>
              <a:t>for?  </a:t>
            </a:r>
            <a:r>
              <a:rPr sz="900" spc="-5" dirty="0">
                <a:latin typeface="Century Gothic"/>
                <a:cs typeface="Century Gothic"/>
              </a:rPr>
              <a:t>Your </a:t>
            </a:r>
            <a:r>
              <a:rPr sz="900" dirty="0">
                <a:latin typeface="Century Gothic"/>
                <a:cs typeface="Century Gothic"/>
              </a:rPr>
              <a:t>child </a:t>
            </a:r>
            <a:r>
              <a:rPr sz="900" spc="-10" dirty="0">
                <a:latin typeface="Century Gothic"/>
                <a:cs typeface="Century Gothic"/>
              </a:rPr>
              <a:t>may </a:t>
            </a:r>
            <a:r>
              <a:rPr sz="900" spc="-5" dirty="0">
                <a:latin typeface="Century Gothic"/>
                <a:cs typeface="Century Gothic"/>
              </a:rPr>
              <a:t>be recognised as having  additional needs </a:t>
            </a:r>
            <a:r>
              <a:rPr sz="900" spc="5" dirty="0">
                <a:latin typeface="Century Gothic"/>
                <a:cs typeface="Century Gothic"/>
              </a:rPr>
              <a:t>in </a:t>
            </a:r>
            <a:r>
              <a:rPr sz="900" dirty="0">
                <a:latin typeface="Century Gothic"/>
                <a:cs typeface="Century Gothic"/>
              </a:rPr>
              <a:t>one </a:t>
            </a:r>
            <a:r>
              <a:rPr sz="900" spc="-10" dirty="0">
                <a:latin typeface="Century Gothic"/>
                <a:cs typeface="Century Gothic"/>
              </a:rPr>
              <a:t>or </a:t>
            </a:r>
            <a:r>
              <a:rPr sz="900" spc="-5" dirty="0">
                <a:latin typeface="Century Gothic"/>
                <a:cs typeface="Century Gothic"/>
              </a:rPr>
              <a:t>more</a:t>
            </a:r>
            <a:r>
              <a:rPr sz="900" spc="-30" dirty="0">
                <a:latin typeface="Century Gothic"/>
                <a:cs typeface="Century Gothic"/>
              </a:rPr>
              <a:t> </a:t>
            </a:r>
            <a:r>
              <a:rPr sz="900" spc="-5" dirty="0">
                <a:latin typeface="Century Gothic"/>
                <a:cs typeface="Century Gothic"/>
              </a:rPr>
              <a:t>area:</a:t>
            </a:r>
            <a:endParaRPr sz="900">
              <a:latin typeface="Century Gothic"/>
              <a:cs typeface="Century Gothic"/>
            </a:endParaRPr>
          </a:p>
          <a:p>
            <a:pPr marL="308610" indent="-107950">
              <a:lnSpc>
                <a:spcPct val="100000"/>
              </a:lnSpc>
              <a:spcBef>
                <a:spcPts val="5"/>
              </a:spcBef>
              <a:buFont typeface="Symbol"/>
              <a:buChar char=""/>
              <a:tabLst>
                <a:tab pos="309245" algn="l"/>
              </a:tabLst>
            </a:pPr>
            <a:r>
              <a:rPr sz="900" spc="-5" dirty="0">
                <a:latin typeface="Century Gothic"/>
                <a:cs typeface="Century Gothic"/>
              </a:rPr>
              <a:t>Communication </a:t>
            </a:r>
            <a:r>
              <a:rPr sz="900" dirty="0">
                <a:latin typeface="Century Gothic"/>
                <a:cs typeface="Century Gothic"/>
              </a:rPr>
              <a:t>&amp;</a:t>
            </a:r>
            <a:r>
              <a:rPr sz="900" spc="-65" dirty="0">
                <a:latin typeface="Century Gothic"/>
                <a:cs typeface="Century Gothic"/>
              </a:rPr>
              <a:t> </a:t>
            </a:r>
            <a:r>
              <a:rPr sz="900" spc="-5" dirty="0">
                <a:latin typeface="Century Gothic"/>
                <a:cs typeface="Century Gothic"/>
              </a:rPr>
              <a:t>interaction</a:t>
            </a:r>
            <a:endParaRPr sz="900">
              <a:latin typeface="Century Gothic"/>
              <a:cs typeface="Century Gothic"/>
            </a:endParaRPr>
          </a:p>
          <a:p>
            <a:pPr marL="308610" indent="-107950">
              <a:lnSpc>
                <a:spcPct val="100000"/>
              </a:lnSpc>
              <a:spcBef>
                <a:spcPts val="20"/>
              </a:spcBef>
              <a:buFont typeface="Symbol"/>
              <a:buChar char=""/>
              <a:tabLst>
                <a:tab pos="309245" algn="l"/>
              </a:tabLst>
            </a:pPr>
            <a:r>
              <a:rPr sz="900" dirty="0">
                <a:latin typeface="Century Gothic"/>
                <a:cs typeface="Century Gothic"/>
              </a:rPr>
              <a:t>Cognition &amp;</a:t>
            </a:r>
            <a:r>
              <a:rPr sz="900" spc="-90" dirty="0">
                <a:latin typeface="Century Gothic"/>
                <a:cs typeface="Century Gothic"/>
              </a:rPr>
              <a:t> </a:t>
            </a:r>
            <a:r>
              <a:rPr sz="900" spc="-5" dirty="0">
                <a:latin typeface="Century Gothic"/>
                <a:cs typeface="Century Gothic"/>
              </a:rPr>
              <a:t>learning</a:t>
            </a:r>
            <a:endParaRPr sz="900">
              <a:latin typeface="Century Gothic"/>
              <a:cs typeface="Century Gothic"/>
            </a:endParaRPr>
          </a:p>
          <a:p>
            <a:pPr marL="308610" indent="-107950">
              <a:lnSpc>
                <a:spcPct val="100000"/>
              </a:lnSpc>
              <a:spcBef>
                <a:spcPts val="20"/>
              </a:spcBef>
              <a:buFont typeface="Symbol"/>
              <a:buChar char=""/>
              <a:tabLst>
                <a:tab pos="309245" algn="l"/>
              </a:tabLst>
            </a:pPr>
            <a:r>
              <a:rPr sz="900" spc="-5" dirty="0">
                <a:latin typeface="Century Gothic"/>
                <a:cs typeface="Century Gothic"/>
              </a:rPr>
              <a:t>Social, mental </a:t>
            </a:r>
            <a:r>
              <a:rPr sz="900" dirty="0">
                <a:latin typeface="Century Gothic"/>
                <a:cs typeface="Century Gothic"/>
              </a:rPr>
              <a:t>&amp; </a:t>
            </a:r>
            <a:r>
              <a:rPr sz="900" spc="-5" dirty="0">
                <a:latin typeface="Century Gothic"/>
                <a:cs typeface="Century Gothic"/>
              </a:rPr>
              <a:t>emotional</a:t>
            </a:r>
            <a:r>
              <a:rPr sz="900" spc="-30" dirty="0">
                <a:latin typeface="Century Gothic"/>
                <a:cs typeface="Century Gothic"/>
              </a:rPr>
              <a:t> </a:t>
            </a:r>
            <a:r>
              <a:rPr sz="900" spc="-5" dirty="0">
                <a:latin typeface="Century Gothic"/>
                <a:cs typeface="Century Gothic"/>
              </a:rPr>
              <a:t>health</a:t>
            </a:r>
            <a:endParaRPr sz="900">
              <a:latin typeface="Century Gothic"/>
              <a:cs typeface="Century Gothic"/>
            </a:endParaRPr>
          </a:p>
          <a:p>
            <a:pPr marL="308610" indent="-107950">
              <a:lnSpc>
                <a:spcPct val="100000"/>
              </a:lnSpc>
              <a:spcBef>
                <a:spcPts val="20"/>
              </a:spcBef>
              <a:buFont typeface="Symbol"/>
              <a:buChar char=""/>
              <a:tabLst>
                <a:tab pos="309245" algn="l"/>
              </a:tabLst>
            </a:pPr>
            <a:r>
              <a:rPr sz="900" spc="-5" dirty="0">
                <a:latin typeface="Century Gothic"/>
                <a:cs typeface="Century Gothic"/>
              </a:rPr>
              <a:t>Sensory </a:t>
            </a:r>
            <a:r>
              <a:rPr sz="900" dirty="0">
                <a:latin typeface="Century Gothic"/>
                <a:cs typeface="Century Gothic"/>
              </a:rPr>
              <a:t>&amp;/or</a:t>
            </a:r>
            <a:r>
              <a:rPr sz="900" spc="-70" dirty="0">
                <a:latin typeface="Century Gothic"/>
                <a:cs typeface="Century Gothic"/>
              </a:rPr>
              <a:t> </a:t>
            </a:r>
            <a:r>
              <a:rPr sz="900" spc="-5" dirty="0">
                <a:latin typeface="Century Gothic"/>
                <a:cs typeface="Century Gothic"/>
              </a:rPr>
              <a:t>physical</a:t>
            </a:r>
            <a:endParaRPr sz="900">
              <a:latin typeface="Century Gothic"/>
              <a:cs typeface="Century Gothic"/>
            </a:endParaRPr>
          </a:p>
          <a:p>
            <a:pPr marL="92075" marR="326390">
              <a:lnSpc>
                <a:spcPct val="102200"/>
              </a:lnSpc>
            </a:pPr>
            <a:r>
              <a:rPr sz="900" spc="-15" dirty="0">
                <a:latin typeface="Century Gothic"/>
                <a:cs typeface="Century Gothic"/>
              </a:rPr>
              <a:t>We </a:t>
            </a:r>
            <a:r>
              <a:rPr sz="900" dirty="0">
                <a:latin typeface="Century Gothic"/>
                <a:cs typeface="Century Gothic"/>
              </a:rPr>
              <a:t>aim to </a:t>
            </a:r>
            <a:r>
              <a:rPr sz="900" spc="-5" dirty="0">
                <a:latin typeface="Century Gothic"/>
                <a:cs typeface="Century Gothic"/>
              </a:rPr>
              <a:t>support your </a:t>
            </a:r>
            <a:r>
              <a:rPr sz="900" dirty="0">
                <a:latin typeface="Century Gothic"/>
                <a:cs typeface="Century Gothic"/>
              </a:rPr>
              <a:t>child </a:t>
            </a:r>
            <a:r>
              <a:rPr sz="900" spc="-5" dirty="0">
                <a:latin typeface="Century Gothic"/>
                <a:cs typeface="Century Gothic"/>
              </a:rPr>
              <a:t>whatever  their</a:t>
            </a:r>
            <a:r>
              <a:rPr sz="900" spc="-75" dirty="0">
                <a:latin typeface="Century Gothic"/>
                <a:cs typeface="Century Gothic"/>
              </a:rPr>
              <a:t> </a:t>
            </a:r>
            <a:r>
              <a:rPr sz="900" spc="-5" dirty="0">
                <a:latin typeface="Century Gothic"/>
                <a:cs typeface="Century Gothic"/>
              </a:rPr>
              <a:t>needs.</a:t>
            </a:r>
            <a:endParaRPr sz="90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153904" y="64516"/>
            <a:ext cx="96520" cy="1879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dirty="0">
                <a:latin typeface="Calibri"/>
                <a:cs typeface="Calibri"/>
              </a:rPr>
              <a:t>2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29838" y="3361515"/>
            <a:ext cx="3200138" cy="2686569"/>
          </a:xfrm>
          <a:prstGeom prst="rect">
            <a:avLst/>
          </a:prstGeom>
          <a:solidFill>
            <a:srgbClr val="BCD6ED"/>
          </a:solidFill>
          <a:ln w="9525">
            <a:solidFill>
              <a:srgbClr val="000000"/>
            </a:solidFill>
          </a:ln>
        </p:spPr>
        <p:txBody>
          <a:bodyPr vert="horz" wrap="square" lIns="0" tIns="46990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370"/>
              </a:spcBef>
            </a:pPr>
            <a:r>
              <a:rPr sz="1000" b="1" spc="-5" dirty="0">
                <a:latin typeface="Century Gothic"/>
                <a:cs typeface="Century Gothic"/>
              </a:rPr>
              <a:t>In school support &amp;</a:t>
            </a:r>
            <a:r>
              <a:rPr sz="1000" b="1" spc="-45" dirty="0">
                <a:latin typeface="Century Gothic"/>
                <a:cs typeface="Century Gothic"/>
              </a:rPr>
              <a:t> </a:t>
            </a:r>
            <a:r>
              <a:rPr sz="1000" b="1" spc="-5" dirty="0">
                <a:latin typeface="Century Gothic"/>
                <a:cs typeface="Century Gothic"/>
              </a:rPr>
              <a:t>expertise:</a:t>
            </a:r>
            <a:endParaRPr sz="1000" dirty="0">
              <a:latin typeface="Century Gothic"/>
              <a:cs typeface="Century Gothic"/>
            </a:endParaRPr>
          </a:p>
          <a:p>
            <a:pPr marL="90805" marR="437515">
              <a:lnSpc>
                <a:spcPts val="1230"/>
              </a:lnSpc>
              <a:spcBef>
                <a:spcPts val="35"/>
              </a:spcBef>
            </a:pPr>
            <a:r>
              <a:rPr sz="1000" spc="-5" dirty="0">
                <a:latin typeface="Century Gothic"/>
                <a:cs typeface="Century Gothic"/>
              </a:rPr>
              <a:t>Sensory circuit trained </a:t>
            </a:r>
            <a:r>
              <a:rPr sz="1000" spc="-10" dirty="0">
                <a:latin typeface="Century Gothic"/>
                <a:cs typeface="Century Gothic"/>
              </a:rPr>
              <a:t>staff </a:t>
            </a:r>
            <a:r>
              <a:rPr sz="1000" spc="-5" dirty="0">
                <a:latin typeface="Century Gothic"/>
                <a:cs typeface="Century Gothic"/>
              </a:rPr>
              <a:t>for pupils with  sensory processing/ physical</a:t>
            </a:r>
            <a:r>
              <a:rPr sz="1000" spc="-20" dirty="0">
                <a:latin typeface="Century Gothic"/>
                <a:cs typeface="Century Gothic"/>
              </a:rPr>
              <a:t> </a:t>
            </a:r>
            <a:r>
              <a:rPr sz="1000" spc="-5" dirty="0">
                <a:latin typeface="Century Gothic"/>
                <a:cs typeface="Century Gothic"/>
              </a:rPr>
              <a:t>needs</a:t>
            </a:r>
            <a:endParaRPr sz="1000" dirty="0">
              <a:latin typeface="Century Gothic"/>
              <a:cs typeface="Century Gothic"/>
            </a:endParaRPr>
          </a:p>
          <a:p>
            <a:pPr marL="90805">
              <a:lnSpc>
                <a:spcPts val="1180"/>
              </a:lnSpc>
            </a:pPr>
            <a:r>
              <a:rPr sz="1000" spc="-5" dirty="0">
                <a:latin typeface="Century Gothic"/>
                <a:cs typeface="Century Gothic"/>
              </a:rPr>
              <a:t>ELSA trained staff </a:t>
            </a:r>
            <a:r>
              <a:rPr sz="1000" dirty="0">
                <a:latin typeface="Century Gothic"/>
                <a:cs typeface="Century Gothic"/>
              </a:rPr>
              <a:t>to </a:t>
            </a:r>
            <a:r>
              <a:rPr sz="1000" spc="-5" dirty="0">
                <a:latin typeface="Century Gothic"/>
                <a:cs typeface="Century Gothic"/>
              </a:rPr>
              <a:t>support emotional</a:t>
            </a:r>
            <a:r>
              <a:rPr sz="1000" spc="10" dirty="0">
                <a:latin typeface="Century Gothic"/>
                <a:cs typeface="Century Gothic"/>
              </a:rPr>
              <a:t> </a:t>
            </a:r>
            <a:r>
              <a:rPr sz="1000" spc="-5" dirty="0">
                <a:latin typeface="Century Gothic"/>
                <a:cs typeface="Century Gothic"/>
              </a:rPr>
              <a:t>and/or</a:t>
            </a:r>
            <a:endParaRPr sz="1000" dirty="0">
              <a:latin typeface="Century Gothic"/>
              <a:cs typeface="Century Gothic"/>
            </a:endParaRPr>
          </a:p>
          <a:p>
            <a:pPr marL="90805">
              <a:lnSpc>
                <a:spcPct val="100000"/>
              </a:lnSpc>
              <a:spcBef>
                <a:spcPts val="35"/>
              </a:spcBef>
            </a:pPr>
            <a:r>
              <a:rPr sz="1000" spc="-5" dirty="0">
                <a:latin typeface="Century Gothic"/>
                <a:cs typeface="Century Gothic"/>
              </a:rPr>
              <a:t>social</a:t>
            </a:r>
            <a:r>
              <a:rPr sz="1000" spc="-80" dirty="0">
                <a:latin typeface="Century Gothic"/>
                <a:cs typeface="Century Gothic"/>
              </a:rPr>
              <a:t> </a:t>
            </a:r>
            <a:r>
              <a:rPr sz="1000" spc="-5" dirty="0">
                <a:latin typeface="Century Gothic"/>
                <a:cs typeface="Century Gothic"/>
              </a:rPr>
              <a:t>needs</a:t>
            </a:r>
            <a:endParaRPr sz="1000" dirty="0">
              <a:latin typeface="Century Gothic"/>
              <a:cs typeface="Century Gothic"/>
            </a:endParaRPr>
          </a:p>
          <a:p>
            <a:pPr marL="90805" marR="107314">
              <a:lnSpc>
                <a:spcPct val="102000"/>
              </a:lnSpc>
            </a:pPr>
            <a:r>
              <a:rPr sz="1000" spc="-5" dirty="0">
                <a:latin typeface="Century Gothic"/>
                <a:cs typeface="Century Gothic"/>
              </a:rPr>
              <a:t>Assessment of specific learning difficulties, e.g.  dyslexia</a:t>
            </a:r>
            <a:endParaRPr sz="1000" dirty="0">
              <a:latin typeface="Century Gothic"/>
              <a:cs typeface="Century Gothic"/>
            </a:endParaRPr>
          </a:p>
          <a:p>
            <a:pPr marL="90805" marR="370205">
              <a:lnSpc>
                <a:spcPct val="102000"/>
              </a:lnSpc>
            </a:pPr>
            <a:r>
              <a:rPr sz="1000" spc="-5" dirty="0">
                <a:latin typeface="Century Gothic"/>
                <a:cs typeface="Century Gothic"/>
              </a:rPr>
              <a:t>ELKLAN trained staff </a:t>
            </a:r>
            <a:r>
              <a:rPr sz="1000" dirty="0">
                <a:latin typeface="Century Gothic"/>
                <a:cs typeface="Century Gothic"/>
              </a:rPr>
              <a:t>to </a:t>
            </a:r>
            <a:r>
              <a:rPr sz="1000" spc="-5" dirty="0">
                <a:latin typeface="Century Gothic"/>
                <a:cs typeface="Century Gothic"/>
              </a:rPr>
              <a:t>support language/  communication</a:t>
            </a:r>
            <a:r>
              <a:rPr sz="1000" spc="-40" dirty="0">
                <a:latin typeface="Century Gothic"/>
                <a:cs typeface="Century Gothic"/>
              </a:rPr>
              <a:t> </a:t>
            </a:r>
            <a:r>
              <a:rPr sz="1000" spc="-5" dirty="0">
                <a:latin typeface="Century Gothic"/>
                <a:cs typeface="Century Gothic"/>
              </a:rPr>
              <a:t>interventions</a:t>
            </a:r>
            <a:endParaRPr lang="en-GB" sz="1000" spc="-5" dirty="0">
              <a:latin typeface="Century Gothic"/>
              <a:cs typeface="Century Gothic"/>
            </a:endParaRPr>
          </a:p>
          <a:p>
            <a:pPr marL="90805" marR="370205">
              <a:lnSpc>
                <a:spcPct val="102000"/>
              </a:lnSpc>
            </a:pPr>
            <a:r>
              <a:rPr lang="en-GB" sz="1000" spc="-5" dirty="0">
                <a:latin typeface="Century Gothic"/>
                <a:cs typeface="Century Gothic"/>
              </a:rPr>
              <a:t>Occupational Therapist &amp; Sleep Practitioner</a:t>
            </a:r>
            <a:endParaRPr sz="1000" dirty="0">
              <a:latin typeface="Century Gothic"/>
              <a:cs typeface="Century Gothic"/>
            </a:endParaRPr>
          </a:p>
          <a:p>
            <a:pPr marL="90805">
              <a:lnSpc>
                <a:spcPct val="100000"/>
              </a:lnSpc>
              <a:spcBef>
                <a:spcPts val="20"/>
              </a:spcBef>
            </a:pPr>
            <a:r>
              <a:rPr sz="1000" spc="-5" dirty="0">
                <a:latin typeface="Century Gothic"/>
                <a:cs typeface="Century Gothic"/>
              </a:rPr>
              <a:t>Trauma aware</a:t>
            </a:r>
            <a:r>
              <a:rPr sz="1000" spc="-65" dirty="0">
                <a:latin typeface="Century Gothic"/>
                <a:cs typeface="Century Gothic"/>
              </a:rPr>
              <a:t> </a:t>
            </a:r>
            <a:r>
              <a:rPr sz="1000" spc="-5" dirty="0">
                <a:latin typeface="Century Gothic"/>
                <a:cs typeface="Century Gothic"/>
              </a:rPr>
              <a:t>staff</a:t>
            </a:r>
            <a:endParaRPr sz="1000" dirty="0">
              <a:latin typeface="Century Gothic"/>
              <a:cs typeface="Century Gothic"/>
            </a:endParaRPr>
          </a:p>
          <a:p>
            <a:pPr marL="90805" marR="128270">
              <a:lnSpc>
                <a:spcPct val="102000"/>
              </a:lnSpc>
              <a:spcBef>
                <a:spcPts val="10"/>
              </a:spcBef>
            </a:pPr>
            <a:r>
              <a:rPr sz="1000" spc="-5" dirty="0">
                <a:latin typeface="Century Gothic"/>
                <a:cs typeface="Century Gothic"/>
              </a:rPr>
              <a:t>Dyadic developmental psychotherapy level 1  Neurodiversity aware</a:t>
            </a:r>
            <a:r>
              <a:rPr sz="1000" spc="-35" dirty="0">
                <a:latin typeface="Century Gothic"/>
                <a:cs typeface="Century Gothic"/>
              </a:rPr>
              <a:t> </a:t>
            </a:r>
            <a:r>
              <a:rPr sz="1000" spc="-5" dirty="0">
                <a:latin typeface="Century Gothic"/>
                <a:cs typeface="Century Gothic"/>
              </a:rPr>
              <a:t>staff</a:t>
            </a:r>
            <a:endParaRPr sz="1000" dirty="0">
              <a:latin typeface="Century Gothic"/>
              <a:cs typeface="Century Gothic"/>
            </a:endParaRPr>
          </a:p>
          <a:p>
            <a:pPr marL="90805" marR="254635">
              <a:lnSpc>
                <a:spcPct val="102299"/>
              </a:lnSpc>
            </a:pPr>
            <a:r>
              <a:rPr sz="1000" spc="-5" dirty="0">
                <a:latin typeface="Century Gothic"/>
                <a:cs typeface="Century Gothic"/>
              </a:rPr>
              <a:t>Incredible </a:t>
            </a:r>
            <a:r>
              <a:rPr sz="1000" dirty="0">
                <a:latin typeface="Century Gothic"/>
                <a:cs typeface="Century Gothic"/>
              </a:rPr>
              <a:t>Years </a:t>
            </a:r>
            <a:r>
              <a:rPr sz="1000" spc="-5" dirty="0">
                <a:latin typeface="Century Gothic"/>
                <a:cs typeface="Century Gothic"/>
              </a:rPr>
              <a:t>parenting course delivery  Early Bird Plus </a:t>
            </a:r>
            <a:r>
              <a:rPr sz="1000" spc="-10" dirty="0">
                <a:latin typeface="Century Gothic"/>
                <a:cs typeface="Century Gothic"/>
              </a:rPr>
              <a:t>NAS </a:t>
            </a:r>
            <a:r>
              <a:rPr sz="1000" spc="-5" dirty="0">
                <a:latin typeface="Century Gothic"/>
                <a:cs typeface="Century Gothic"/>
              </a:rPr>
              <a:t>parenting course delivery  Specific SEND training accessed </a:t>
            </a:r>
            <a:r>
              <a:rPr sz="1000" spc="5" dirty="0">
                <a:latin typeface="Century Gothic"/>
                <a:cs typeface="Century Gothic"/>
              </a:rPr>
              <a:t>by </a:t>
            </a:r>
            <a:r>
              <a:rPr sz="1000" spc="-5" dirty="0">
                <a:latin typeface="Century Gothic"/>
                <a:cs typeface="Century Gothic"/>
              </a:rPr>
              <a:t>staff </a:t>
            </a:r>
            <a:r>
              <a:rPr sz="1000" spc="-10" dirty="0">
                <a:latin typeface="Century Gothic"/>
                <a:cs typeface="Century Gothic"/>
              </a:rPr>
              <a:t>as  </a:t>
            </a:r>
            <a:r>
              <a:rPr sz="1000" spc="-5" dirty="0">
                <a:latin typeface="Century Gothic"/>
                <a:cs typeface="Century Gothic"/>
              </a:rPr>
              <a:t>appropriate</a:t>
            </a:r>
            <a:endParaRPr sz="1000" dirty="0">
              <a:latin typeface="Century Gothic"/>
              <a:cs typeface="Century Gothic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509385" y="2407919"/>
            <a:ext cx="4023360" cy="1828800"/>
          </a:xfrm>
          <a:prstGeom prst="rect">
            <a:avLst/>
          </a:prstGeom>
          <a:solidFill>
            <a:srgbClr val="00E1B7"/>
          </a:solidFill>
          <a:ln w="9525">
            <a:solidFill>
              <a:srgbClr val="000000"/>
            </a:solidFill>
          </a:ln>
        </p:spPr>
        <p:txBody>
          <a:bodyPr vert="horz" wrap="square" lIns="0" tIns="46355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365"/>
              </a:spcBef>
            </a:pPr>
            <a:r>
              <a:rPr sz="900" b="1" spc="-5" dirty="0">
                <a:latin typeface="Century Gothic"/>
                <a:cs typeface="Century Gothic"/>
              </a:rPr>
              <a:t>Supported</a:t>
            </a:r>
            <a:r>
              <a:rPr sz="900" b="1" spc="-60" dirty="0">
                <a:latin typeface="Century Gothic"/>
                <a:cs typeface="Century Gothic"/>
              </a:rPr>
              <a:t> </a:t>
            </a:r>
            <a:r>
              <a:rPr sz="900" b="1" dirty="0">
                <a:latin typeface="Century Gothic"/>
                <a:cs typeface="Century Gothic"/>
              </a:rPr>
              <a:t>needs</a:t>
            </a:r>
            <a:endParaRPr sz="900" dirty="0">
              <a:latin typeface="Century Gothic"/>
              <a:cs typeface="Century Gothic"/>
            </a:endParaRPr>
          </a:p>
          <a:p>
            <a:pPr marL="234950" marR="273685" indent="-71755">
              <a:lnSpc>
                <a:spcPct val="102200"/>
              </a:lnSpc>
              <a:buFont typeface="Symbol"/>
              <a:buChar char=""/>
              <a:tabLst>
                <a:tab pos="235585" algn="l"/>
              </a:tabLst>
            </a:pPr>
            <a:r>
              <a:rPr sz="900" spc="-5" dirty="0">
                <a:latin typeface="Century Gothic"/>
                <a:cs typeface="Century Gothic"/>
              </a:rPr>
              <a:t>the teacher identifies areas </a:t>
            </a:r>
            <a:r>
              <a:rPr sz="900" dirty="0">
                <a:latin typeface="Century Gothic"/>
                <a:cs typeface="Century Gothic"/>
              </a:rPr>
              <a:t>of </a:t>
            </a:r>
            <a:r>
              <a:rPr sz="900" spc="-5" dirty="0">
                <a:latin typeface="Century Gothic"/>
                <a:cs typeface="Century Gothic"/>
              </a:rPr>
              <a:t>difficulty and plans support/  intervention, taking advice from </a:t>
            </a:r>
            <a:r>
              <a:rPr sz="900" dirty="0">
                <a:latin typeface="Century Gothic"/>
                <a:cs typeface="Century Gothic"/>
              </a:rPr>
              <a:t>subject </a:t>
            </a:r>
            <a:r>
              <a:rPr sz="900" spc="-5" dirty="0">
                <a:latin typeface="Century Gothic"/>
                <a:cs typeface="Century Gothic"/>
              </a:rPr>
              <a:t>coordinators, specialist  staff </a:t>
            </a:r>
            <a:r>
              <a:rPr sz="900" dirty="0">
                <a:latin typeface="Century Gothic"/>
                <a:cs typeface="Century Gothic"/>
              </a:rPr>
              <a:t>in </a:t>
            </a:r>
            <a:r>
              <a:rPr sz="900" spc="-5" dirty="0">
                <a:latin typeface="Century Gothic"/>
                <a:cs typeface="Century Gothic"/>
              </a:rPr>
              <a:t>school and SEND Lead as</a:t>
            </a:r>
            <a:r>
              <a:rPr sz="900" spc="10" dirty="0">
                <a:latin typeface="Century Gothic"/>
                <a:cs typeface="Century Gothic"/>
              </a:rPr>
              <a:t> </a:t>
            </a:r>
            <a:r>
              <a:rPr sz="900" spc="-5" dirty="0">
                <a:latin typeface="Century Gothic"/>
                <a:cs typeface="Century Gothic"/>
              </a:rPr>
              <a:t>appropriate</a:t>
            </a:r>
            <a:endParaRPr sz="900">
              <a:latin typeface="Century Gothic"/>
              <a:cs typeface="Century Gothic"/>
            </a:endParaRPr>
          </a:p>
          <a:p>
            <a:pPr marL="234950" marR="309880" indent="-71755">
              <a:lnSpc>
                <a:spcPct val="102200"/>
              </a:lnSpc>
              <a:buFont typeface="Symbol"/>
              <a:buChar char=""/>
              <a:tabLst>
                <a:tab pos="235585" algn="l"/>
              </a:tabLst>
            </a:pPr>
            <a:r>
              <a:rPr sz="900" spc="-5" dirty="0">
                <a:latin typeface="Century Gothic"/>
                <a:cs typeface="Century Gothic"/>
              </a:rPr>
              <a:t>additional provision </a:t>
            </a:r>
            <a:r>
              <a:rPr sz="900" spc="5" dirty="0">
                <a:latin typeface="Century Gothic"/>
                <a:cs typeface="Century Gothic"/>
              </a:rPr>
              <a:t>is </a:t>
            </a:r>
            <a:r>
              <a:rPr sz="900" spc="-5" dirty="0">
                <a:latin typeface="Century Gothic"/>
                <a:cs typeface="Century Gothic"/>
              </a:rPr>
              <a:t>documented </a:t>
            </a:r>
            <a:r>
              <a:rPr sz="900" dirty="0">
                <a:latin typeface="Century Gothic"/>
                <a:cs typeface="Century Gothic"/>
              </a:rPr>
              <a:t>and the </a:t>
            </a:r>
            <a:r>
              <a:rPr sz="900" spc="-5" dirty="0">
                <a:latin typeface="Century Gothic"/>
                <a:cs typeface="Century Gothic"/>
              </a:rPr>
              <a:t>impact monitored  </a:t>
            </a:r>
            <a:r>
              <a:rPr sz="900" spc="-10" dirty="0">
                <a:latin typeface="Century Gothic"/>
                <a:cs typeface="Century Gothic"/>
              </a:rPr>
              <a:t>termly </a:t>
            </a:r>
            <a:r>
              <a:rPr sz="900" dirty="0">
                <a:latin typeface="Century Gothic"/>
                <a:cs typeface="Century Gothic"/>
              </a:rPr>
              <a:t>&amp; </a:t>
            </a:r>
            <a:r>
              <a:rPr sz="900" spc="-5" dirty="0">
                <a:latin typeface="Century Gothic"/>
                <a:cs typeface="Century Gothic"/>
              </a:rPr>
              <a:t>discussed with</a:t>
            </a:r>
            <a:r>
              <a:rPr sz="900" spc="-15" dirty="0">
                <a:latin typeface="Century Gothic"/>
                <a:cs typeface="Century Gothic"/>
              </a:rPr>
              <a:t> </a:t>
            </a:r>
            <a:r>
              <a:rPr sz="900" spc="-5" dirty="0">
                <a:latin typeface="Century Gothic"/>
                <a:cs typeface="Century Gothic"/>
              </a:rPr>
              <a:t>parents</a:t>
            </a:r>
            <a:endParaRPr sz="900" dirty="0">
              <a:latin typeface="Century Gothic"/>
              <a:cs typeface="Century Gothic"/>
            </a:endParaRPr>
          </a:p>
          <a:p>
            <a:pPr marL="234950" marR="267970" indent="-71755" algn="just">
              <a:lnSpc>
                <a:spcPct val="101899"/>
              </a:lnSpc>
              <a:buFont typeface="Symbol"/>
              <a:buChar char=""/>
              <a:tabLst>
                <a:tab pos="235585" algn="l"/>
              </a:tabLst>
            </a:pPr>
            <a:r>
              <a:rPr sz="900" spc="5" dirty="0">
                <a:latin typeface="Century Gothic"/>
                <a:cs typeface="Century Gothic"/>
              </a:rPr>
              <a:t>if </a:t>
            </a:r>
            <a:r>
              <a:rPr sz="900" spc="-5" dirty="0">
                <a:latin typeface="Century Gothic"/>
                <a:cs typeface="Century Gothic"/>
              </a:rPr>
              <a:t>expected progress </a:t>
            </a:r>
            <a:r>
              <a:rPr sz="900" spc="5" dirty="0">
                <a:latin typeface="Century Gothic"/>
                <a:cs typeface="Century Gothic"/>
              </a:rPr>
              <a:t>is </a:t>
            </a:r>
            <a:r>
              <a:rPr sz="900" dirty="0">
                <a:latin typeface="Century Gothic"/>
                <a:cs typeface="Century Gothic"/>
              </a:rPr>
              <a:t>not being </a:t>
            </a:r>
            <a:r>
              <a:rPr sz="900" spc="-10" dirty="0">
                <a:latin typeface="Century Gothic"/>
                <a:cs typeface="Century Gothic"/>
              </a:rPr>
              <a:t>made </a:t>
            </a:r>
            <a:r>
              <a:rPr sz="900" dirty="0">
                <a:latin typeface="Century Gothic"/>
                <a:cs typeface="Century Gothic"/>
              </a:rPr>
              <a:t>the </a:t>
            </a:r>
            <a:r>
              <a:rPr sz="900" spc="-5" dirty="0">
                <a:latin typeface="Century Gothic"/>
                <a:cs typeface="Century Gothic"/>
              </a:rPr>
              <a:t>teacher will consult  the SEND Lead </a:t>
            </a:r>
            <a:r>
              <a:rPr sz="900" dirty="0">
                <a:latin typeface="Century Gothic"/>
                <a:cs typeface="Century Gothic"/>
              </a:rPr>
              <a:t>around </a:t>
            </a:r>
            <a:r>
              <a:rPr sz="900" spc="-5" dirty="0">
                <a:latin typeface="Century Gothic"/>
                <a:cs typeface="Century Gothic"/>
              </a:rPr>
              <a:t>further in-school assessment, selecting </a:t>
            </a:r>
            <a:r>
              <a:rPr sz="900" dirty="0">
                <a:latin typeface="Century Gothic"/>
                <a:cs typeface="Century Gothic"/>
              </a:rPr>
              <a:t>a  </a:t>
            </a:r>
            <a:r>
              <a:rPr sz="900" spc="-5" dirty="0">
                <a:latin typeface="Century Gothic"/>
                <a:cs typeface="Century Gothic"/>
              </a:rPr>
              <a:t>well-founded intervention and seeking advice/assessment </a:t>
            </a:r>
            <a:r>
              <a:rPr sz="900" dirty="0">
                <a:latin typeface="Century Gothic"/>
                <a:cs typeface="Century Gothic"/>
              </a:rPr>
              <a:t>from  </a:t>
            </a:r>
            <a:r>
              <a:rPr sz="900" spc="-5" dirty="0">
                <a:latin typeface="Century Gothic"/>
                <a:cs typeface="Century Gothic"/>
              </a:rPr>
              <a:t>external</a:t>
            </a:r>
            <a:r>
              <a:rPr sz="900" spc="-50" dirty="0">
                <a:latin typeface="Century Gothic"/>
                <a:cs typeface="Century Gothic"/>
              </a:rPr>
              <a:t> </a:t>
            </a:r>
            <a:r>
              <a:rPr sz="900" spc="-5" dirty="0">
                <a:latin typeface="Century Gothic"/>
                <a:cs typeface="Century Gothic"/>
              </a:rPr>
              <a:t>agencies</a:t>
            </a:r>
            <a:endParaRPr sz="900" dirty="0">
              <a:latin typeface="Century Gothic"/>
              <a:cs typeface="Century Gothic"/>
            </a:endParaRPr>
          </a:p>
          <a:p>
            <a:pPr marL="234950" marR="451484" indent="-71755">
              <a:lnSpc>
                <a:spcPct val="102200"/>
              </a:lnSpc>
              <a:buFont typeface="Symbol"/>
              <a:buChar char=""/>
              <a:tabLst>
                <a:tab pos="235585" algn="l"/>
              </a:tabLst>
            </a:pPr>
            <a:r>
              <a:rPr sz="900" spc="-5" dirty="0">
                <a:latin typeface="Century Gothic"/>
                <a:cs typeface="Century Gothic"/>
              </a:rPr>
              <a:t>parents </a:t>
            </a:r>
            <a:r>
              <a:rPr sz="900" dirty="0">
                <a:latin typeface="Century Gothic"/>
                <a:cs typeface="Century Gothic"/>
              </a:rPr>
              <a:t>will </a:t>
            </a:r>
            <a:r>
              <a:rPr sz="900" spc="-5" dirty="0">
                <a:latin typeface="Century Gothic"/>
                <a:cs typeface="Century Gothic"/>
              </a:rPr>
              <a:t>be consulted about </a:t>
            </a:r>
            <a:r>
              <a:rPr sz="900" dirty="0">
                <a:latin typeface="Century Gothic"/>
                <a:cs typeface="Century Gothic"/>
              </a:rPr>
              <a:t>the </a:t>
            </a:r>
            <a:r>
              <a:rPr sz="900" spc="-5" dirty="0">
                <a:latin typeface="Century Gothic"/>
                <a:cs typeface="Century Gothic"/>
              </a:rPr>
              <a:t>pupil being identified as  requiring SEND</a:t>
            </a:r>
            <a:r>
              <a:rPr sz="900" spc="-55" dirty="0">
                <a:latin typeface="Century Gothic"/>
                <a:cs typeface="Century Gothic"/>
              </a:rPr>
              <a:t> </a:t>
            </a:r>
            <a:r>
              <a:rPr sz="900" spc="-5" dirty="0">
                <a:latin typeface="Century Gothic"/>
                <a:cs typeface="Century Gothic"/>
              </a:rPr>
              <a:t>support</a:t>
            </a:r>
            <a:endParaRPr sz="900" dirty="0">
              <a:latin typeface="Century Gothic"/>
              <a:cs typeface="Century Gothic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29837" y="6134672"/>
            <a:ext cx="5902381" cy="669799"/>
          </a:xfrm>
          <a:prstGeom prst="rect">
            <a:avLst/>
          </a:prstGeom>
          <a:solidFill>
            <a:srgbClr val="D5DCE4"/>
          </a:solidFill>
          <a:ln w="9525">
            <a:solidFill>
              <a:srgbClr val="000000"/>
            </a:solidFill>
          </a:ln>
        </p:spPr>
        <p:txBody>
          <a:bodyPr vert="horz" wrap="square" lIns="0" tIns="47625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375"/>
              </a:spcBef>
            </a:pPr>
            <a:r>
              <a:rPr sz="1000" b="1" spc="-10" dirty="0">
                <a:latin typeface="Century Gothic"/>
                <a:cs typeface="Century Gothic"/>
              </a:rPr>
              <a:t>Parental </a:t>
            </a:r>
            <a:r>
              <a:rPr sz="1000" b="1" spc="-5" dirty="0">
                <a:latin typeface="Century Gothic"/>
                <a:cs typeface="Century Gothic"/>
              </a:rPr>
              <a:t>advice </a:t>
            </a:r>
            <a:r>
              <a:rPr sz="1000" spc="-5" dirty="0">
                <a:latin typeface="Century Gothic"/>
                <a:cs typeface="Century Gothic"/>
              </a:rPr>
              <a:t>can be sought</a:t>
            </a:r>
            <a:r>
              <a:rPr sz="1000" spc="25" dirty="0">
                <a:latin typeface="Century Gothic"/>
                <a:cs typeface="Century Gothic"/>
              </a:rPr>
              <a:t> </a:t>
            </a:r>
            <a:r>
              <a:rPr sz="1000" spc="-5" dirty="0">
                <a:latin typeface="Century Gothic"/>
                <a:cs typeface="Century Gothic"/>
              </a:rPr>
              <a:t>from:</a:t>
            </a:r>
            <a:endParaRPr sz="1000" dirty="0">
              <a:latin typeface="Century Gothic"/>
              <a:cs typeface="Century Gothic"/>
            </a:endParaRPr>
          </a:p>
          <a:p>
            <a:pPr marL="90805" marR="1761489">
              <a:lnSpc>
                <a:spcPct val="102000"/>
              </a:lnSpc>
            </a:pPr>
            <a:r>
              <a:rPr sz="1000" spc="-5" dirty="0">
                <a:latin typeface="Century Gothic"/>
                <a:cs typeface="Century Gothic"/>
              </a:rPr>
              <a:t>SENDIASS: </a:t>
            </a:r>
            <a:r>
              <a:rPr sz="1000" spc="-10" dirty="0">
                <a:latin typeface="Century Gothic"/>
                <a:cs typeface="Century Gothic"/>
              </a:rPr>
              <a:t>0300 365 </a:t>
            </a:r>
            <a:r>
              <a:rPr sz="1000" spc="-5" dirty="0">
                <a:latin typeface="Century Gothic"/>
                <a:cs typeface="Century Gothic"/>
              </a:rPr>
              <a:t>1020 email: </a:t>
            </a:r>
            <a:r>
              <a:rPr sz="1000" spc="-5" dirty="0">
                <a:latin typeface="Century Gothic"/>
                <a:cs typeface="Century Gothic"/>
                <a:hlinkClick r:id="rId2"/>
              </a:rPr>
              <a:t>SENDIASS@peterborough.gov.uk </a:t>
            </a:r>
            <a:r>
              <a:rPr sz="1000" spc="-5" dirty="0">
                <a:latin typeface="Century Gothic"/>
                <a:cs typeface="Century Gothic"/>
              </a:rPr>
              <a:t> Family Voice:</a:t>
            </a:r>
            <a:r>
              <a:rPr sz="1000" spc="-25" dirty="0">
                <a:latin typeface="Century Gothic"/>
                <a:cs typeface="Century Gothic"/>
              </a:rPr>
              <a:t> </a:t>
            </a:r>
            <a:r>
              <a:rPr sz="1000" spc="-5" dirty="0">
                <a:solidFill>
                  <a:srgbClr val="3A3A3A"/>
                </a:solidFill>
                <a:latin typeface="Century Gothic"/>
                <a:cs typeface="Century Gothic"/>
              </a:rPr>
              <a:t>https://familyvoice.org/</a:t>
            </a:r>
            <a:endParaRPr sz="1000" dirty="0">
              <a:latin typeface="Century Gothic"/>
              <a:cs typeface="Century Gothic"/>
            </a:endParaRPr>
          </a:p>
          <a:p>
            <a:pPr marL="90805">
              <a:lnSpc>
                <a:spcPct val="100000"/>
              </a:lnSpc>
              <a:spcBef>
                <a:spcPts val="40"/>
              </a:spcBef>
            </a:pPr>
            <a:r>
              <a:rPr sz="1000" spc="-5" dirty="0">
                <a:latin typeface="Century Gothic"/>
                <a:cs typeface="Century Gothic"/>
              </a:rPr>
              <a:t>Little Miracles:</a:t>
            </a:r>
            <a:r>
              <a:rPr sz="1000" spc="125" dirty="0">
                <a:latin typeface="Century Gothic"/>
                <a:cs typeface="Century Gothic"/>
              </a:rPr>
              <a:t> </a:t>
            </a:r>
            <a:r>
              <a:rPr sz="1000" spc="-5" dirty="0">
                <a:latin typeface="Century Gothic"/>
                <a:cs typeface="Century Gothic"/>
              </a:rPr>
              <a:t>https://</a:t>
            </a:r>
            <a:r>
              <a:rPr sz="1000" spc="-5" dirty="0">
                <a:latin typeface="Century Gothic"/>
                <a:cs typeface="Century Gothic"/>
                <a:hlinkClick r:id="rId3"/>
              </a:rPr>
              <a:t>www.littlemiraclescharity.org.uk/our-branches/peterborough</a:t>
            </a:r>
            <a:endParaRPr sz="1000" dirty="0">
              <a:latin typeface="Century Gothic"/>
              <a:cs typeface="Century Gothic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318260" y="160020"/>
            <a:ext cx="8473440" cy="466725"/>
          </a:xfrm>
          <a:prstGeom prst="rect">
            <a:avLst/>
          </a:prstGeom>
          <a:solidFill>
            <a:srgbClr val="BCD6ED"/>
          </a:solidFill>
        </p:spPr>
        <p:txBody>
          <a:bodyPr vert="horz" wrap="square" lIns="0" tIns="52705" rIns="0" bIns="0" rtlCol="0">
            <a:spAutoFit/>
          </a:bodyPr>
          <a:lstStyle/>
          <a:p>
            <a:pPr marL="506095">
              <a:lnSpc>
                <a:spcPct val="100000"/>
              </a:lnSpc>
              <a:spcBef>
                <a:spcPts val="415"/>
              </a:spcBef>
            </a:pPr>
            <a:r>
              <a:rPr sz="2200" spc="-5" dirty="0">
                <a:solidFill>
                  <a:srgbClr val="000000"/>
                </a:solidFill>
              </a:rPr>
              <a:t>St Thomas More Catholic Primary School SEND</a:t>
            </a:r>
            <a:r>
              <a:rPr sz="2200" spc="40" dirty="0">
                <a:solidFill>
                  <a:srgbClr val="000000"/>
                </a:solidFill>
              </a:rPr>
              <a:t> </a:t>
            </a:r>
            <a:r>
              <a:rPr sz="2200" spc="-5" dirty="0">
                <a:solidFill>
                  <a:srgbClr val="000000"/>
                </a:solidFill>
              </a:rPr>
              <a:t>Provision</a:t>
            </a:r>
            <a:endParaRPr sz="2200"/>
          </a:p>
        </p:txBody>
      </p:sp>
      <p:sp>
        <p:nvSpPr>
          <p:cNvPr id="7" name="object 7"/>
          <p:cNvSpPr txBox="1"/>
          <p:nvPr/>
        </p:nvSpPr>
        <p:spPr>
          <a:xfrm>
            <a:off x="6497410" y="4332399"/>
            <a:ext cx="4017645" cy="1120140"/>
          </a:xfrm>
          <a:prstGeom prst="rect">
            <a:avLst/>
          </a:prstGeom>
          <a:solidFill>
            <a:srgbClr val="52DA08"/>
          </a:solidFill>
          <a:ln w="9525">
            <a:solidFill>
              <a:srgbClr val="000000"/>
            </a:solidFill>
          </a:ln>
        </p:spPr>
        <p:txBody>
          <a:bodyPr vert="horz" wrap="square" lIns="0" tIns="46355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365"/>
              </a:spcBef>
            </a:pPr>
            <a:r>
              <a:rPr sz="900" b="1" spc="-5" dirty="0">
                <a:latin typeface="Century Gothic"/>
                <a:cs typeface="Century Gothic"/>
              </a:rPr>
              <a:t>SEND</a:t>
            </a:r>
            <a:r>
              <a:rPr sz="900" b="1" spc="-55" dirty="0">
                <a:latin typeface="Century Gothic"/>
                <a:cs typeface="Century Gothic"/>
              </a:rPr>
              <a:t> </a:t>
            </a:r>
            <a:r>
              <a:rPr sz="900" b="1" spc="-5" dirty="0">
                <a:latin typeface="Century Gothic"/>
                <a:cs typeface="Century Gothic"/>
              </a:rPr>
              <a:t>Support</a:t>
            </a:r>
            <a:endParaRPr sz="900">
              <a:latin typeface="Century Gothic"/>
              <a:cs typeface="Century Gothic"/>
            </a:endParaRPr>
          </a:p>
          <a:p>
            <a:pPr marL="234950" marR="152400" indent="-71755">
              <a:lnSpc>
                <a:spcPct val="102200"/>
              </a:lnSpc>
              <a:buFont typeface="Symbol"/>
              <a:buChar char=""/>
              <a:tabLst>
                <a:tab pos="235585" algn="l"/>
              </a:tabLst>
            </a:pPr>
            <a:r>
              <a:rPr sz="900" dirty="0">
                <a:latin typeface="Century Gothic"/>
                <a:cs typeface="Century Gothic"/>
              </a:rPr>
              <a:t>a </a:t>
            </a:r>
            <a:r>
              <a:rPr sz="900" spc="-5" dirty="0">
                <a:latin typeface="Century Gothic"/>
                <a:cs typeface="Century Gothic"/>
              </a:rPr>
              <a:t>Learning Plan </a:t>
            </a:r>
            <a:r>
              <a:rPr sz="900" spc="5" dirty="0">
                <a:latin typeface="Century Gothic"/>
                <a:cs typeface="Century Gothic"/>
              </a:rPr>
              <a:t>is </a:t>
            </a:r>
            <a:r>
              <a:rPr sz="900" spc="-5" dirty="0">
                <a:latin typeface="Century Gothic"/>
                <a:cs typeface="Century Gothic"/>
              </a:rPr>
              <a:t>created by the class teacher detailing </a:t>
            </a:r>
            <a:r>
              <a:rPr sz="900" dirty="0">
                <a:latin typeface="Century Gothic"/>
                <a:cs typeface="Century Gothic"/>
              </a:rPr>
              <a:t>a </a:t>
            </a:r>
            <a:r>
              <a:rPr sz="900" spc="-5" dirty="0">
                <a:latin typeface="Century Gothic"/>
                <a:cs typeface="Century Gothic"/>
              </a:rPr>
              <a:t>pupil’s  strengths </a:t>
            </a:r>
            <a:r>
              <a:rPr sz="900" dirty="0">
                <a:latin typeface="Century Gothic"/>
                <a:cs typeface="Century Gothic"/>
              </a:rPr>
              <a:t>&amp; </a:t>
            </a:r>
            <a:r>
              <a:rPr sz="900" spc="-5" dirty="0">
                <a:latin typeface="Century Gothic"/>
                <a:cs typeface="Century Gothic"/>
              </a:rPr>
              <a:t>weaknesses. Targets </a:t>
            </a:r>
            <a:r>
              <a:rPr sz="900" dirty="0">
                <a:latin typeface="Century Gothic"/>
                <a:cs typeface="Century Gothic"/>
              </a:rPr>
              <a:t>will </a:t>
            </a:r>
            <a:r>
              <a:rPr sz="900" spc="-5" dirty="0">
                <a:latin typeface="Century Gothic"/>
                <a:cs typeface="Century Gothic"/>
              </a:rPr>
              <a:t>be set relating </a:t>
            </a:r>
            <a:r>
              <a:rPr sz="900" dirty="0">
                <a:latin typeface="Century Gothic"/>
                <a:cs typeface="Century Gothic"/>
              </a:rPr>
              <a:t>to additional  </a:t>
            </a:r>
            <a:r>
              <a:rPr sz="900" spc="-5" dirty="0">
                <a:latin typeface="Century Gothic"/>
                <a:cs typeface="Century Gothic"/>
              </a:rPr>
              <a:t>needs and discussed with parents</a:t>
            </a:r>
            <a:r>
              <a:rPr sz="900" spc="15" dirty="0">
                <a:latin typeface="Century Gothic"/>
                <a:cs typeface="Century Gothic"/>
              </a:rPr>
              <a:t> </a:t>
            </a:r>
            <a:r>
              <a:rPr sz="900" spc="-10" dirty="0">
                <a:latin typeface="Century Gothic"/>
                <a:cs typeface="Century Gothic"/>
              </a:rPr>
              <a:t>termly</a:t>
            </a:r>
            <a:endParaRPr sz="900">
              <a:latin typeface="Century Gothic"/>
              <a:cs typeface="Century Gothic"/>
            </a:endParaRPr>
          </a:p>
          <a:p>
            <a:pPr marL="234950" marR="361315" indent="-71755">
              <a:lnSpc>
                <a:spcPct val="102200"/>
              </a:lnSpc>
              <a:buFont typeface="Symbol"/>
              <a:buChar char=""/>
              <a:tabLst>
                <a:tab pos="235585" algn="l"/>
              </a:tabLst>
            </a:pPr>
            <a:r>
              <a:rPr sz="900" spc="-5" dirty="0">
                <a:latin typeface="Century Gothic"/>
                <a:cs typeface="Century Gothic"/>
              </a:rPr>
              <a:t>SEND Lead monitors learning plans and seeks further in-school  assessment and/or involves external agencies </a:t>
            </a:r>
            <a:r>
              <a:rPr sz="900" dirty="0">
                <a:latin typeface="Century Gothic"/>
                <a:cs typeface="Century Gothic"/>
              </a:rPr>
              <a:t>for</a:t>
            </a:r>
            <a:r>
              <a:rPr sz="900" spc="55" dirty="0">
                <a:latin typeface="Century Gothic"/>
                <a:cs typeface="Century Gothic"/>
              </a:rPr>
              <a:t> </a:t>
            </a:r>
            <a:r>
              <a:rPr sz="900" spc="-5" dirty="0">
                <a:latin typeface="Century Gothic"/>
                <a:cs typeface="Century Gothic"/>
              </a:rPr>
              <a:t>support</a:t>
            </a:r>
            <a:endParaRPr sz="900">
              <a:latin typeface="Century Gothic"/>
              <a:cs typeface="Century Gothic"/>
            </a:endParaRPr>
          </a:p>
          <a:p>
            <a:pPr marL="234950" indent="-71755">
              <a:lnSpc>
                <a:spcPct val="100000"/>
              </a:lnSpc>
              <a:spcBef>
                <a:spcPts val="25"/>
              </a:spcBef>
              <a:buFont typeface="Symbol"/>
              <a:buChar char=""/>
              <a:tabLst>
                <a:tab pos="235585" algn="l"/>
              </a:tabLst>
            </a:pPr>
            <a:r>
              <a:rPr sz="900" spc="-5" dirty="0">
                <a:latin typeface="Century Gothic"/>
                <a:cs typeface="Century Gothic"/>
              </a:rPr>
              <a:t>SEND Lead </a:t>
            </a:r>
            <a:r>
              <a:rPr sz="900" dirty="0">
                <a:latin typeface="Century Gothic"/>
                <a:cs typeface="Century Gothic"/>
              </a:rPr>
              <a:t>or </a:t>
            </a:r>
            <a:r>
              <a:rPr sz="900" spc="-5" dirty="0">
                <a:latin typeface="Century Gothic"/>
                <a:cs typeface="Century Gothic"/>
              </a:rPr>
              <a:t>parent </a:t>
            </a:r>
            <a:r>
              <a:rPr sz="900" spc="-10" dirty="0">
                <a:latin typeface="Century Gothic"/>
                <a:cs typeface="Century Gothic"/>
              </a:rPr>
              <a:t>may </a:t>
            </a:r>
            <a:r>
              <a:rPr sz="900" spc="-5" dirty="0">
                <a:latin typeface="Century Gothic"/>
                <a:cs typeface="Century Gothic"/>
              </a:rPr>
              <a:t>suggest EHCP process to be</a:t>
            </a:r>
            <a:r>
              <a:rPr sz="900" spc="75" dirty="0">
                <a:latin typeface="Century Gothic"/>
                <a:cs typeface="Century Gothic"/>
              </a:rPr>
              <a:t> </a:t>
            </a:r>
            <a:r>
              <a:rPr sz="900" spc="-5" dirty="0">
                <a:latin typeface="Century Gothic"/>
                <a:cs typeface="Century Gothic"/>
              </a:rPr>
              <a:t>considered</a:t>
            </a:r>
            <a:endParaRPr sz="900">
              <a:latin typeface="Century Gothic"/>
              <a:cs typeface="Century Gothic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29837" y="6934771"/>
            <a:ext cx="7147559" cy="502920"/>
          </a:xfrm>
          <a:prstGeom prst="rect">
            <a:avLst/>
          </a:prstGeom>
          <a:solidFill>
            <a:srgbClr val="D5DCE4"/>
          </a:solidFill>
          <a:ln w="9525">
            <a:solidFill>
              <a:srgbClr val="000000"/>
            </a:solidFill>
          </a:ln>
        </p:spPr>
        <p:txBody>
          <a:bodyPr vert="horz" wrap="square" lIns="0" tIns="33020" rIns="0" bIns="0" rtlCol="0">
            <a:spAutoFit/>
          </a:bodyPr>
          <a:lstStyle/>
          <a:p>
            <a:pPr marL="90805" marR="969010">
              <a:lnSpc>
                <a:spcPct val="110000"/>
              </a:lnSpc>
              <a:spcBef>
                <a:spcPts val="260"/>
              </a:spcBef>
            </a:pPr>
            <a:r>
              <a:rPr sz="1000" b="1" spc="-5" dirty="0">
                <a:latin typeface="Century Gothic"/>
                <a:cs typeface="Century Gothic"/>
              </a:rPr>
              <a:t>SEND Local Offer </a:t>
            </a:r>
            <a:r>
              <a:rPr sz="1000" spc="-5" dirty="0">
                <a:latin typeface="Century Gothic"/>
                <a:cs typeface="Century Gothic"/>
              </a:rPr>
              <a:t>for </a:t>
            </a:r>
            <a:r>
              <a:rPr sz="1000" dirty="0">
                <a:latin typeface="Century Gothic"/>
                <a:cs typeface="Century Gothic"/>
              </a:rPr>
              <a:t>more </a:t>
            </a:r>
            <a:r>
              <a:rPr sz="1000" spc="-5" dirty="0">
                <a:latin typeface="Century Gothic"/>
                <a:cs typeface="Century Gothic"/>
              </a:rPr>
              <a:t>information of </a:t>
            </a:r>
            <a:r>
              <a:rPr sz="1000" dirty="0">
                <a:latin typeface="Century Gothic"/>
                <a:cs typeface="Century Gothic"/>
              </a:rPr>
              <a:t>what </a:t>
            </a:r>
            <a:r>
              <a:rPr sz="1000" spc="-5" dirty="0">
                <a:latin typeface="Century Gothic"/>
                <a:cs typeface="Century Gothic"/>
              </a:rPr>
              <a:t>is </a:t>
            </a:r>
            <a:r>
              <a:rPr sz="1000" spc="-10" dirty="0">
                <a:latin typeface="Century Gothic"/>
                <a:cs typeface="Century Gothic"/>
              </a:rPr>
              <a:t>on </a:t>
            </a:r>
            <a:r>
              <a:rPr sz="1000" spc="-5" dirty="0">
                <a:latin typeface="Century Gothic"/>
                <a:cs typeface="Century Gothic"/>
              </a:rPr>
              <a:t>offer in Peterborough:  https://</a:t>
            </a:r>
            <a:r>
              <a:rPr sz="1000" spc="-5" dirty="0">
                <a:latin typeface="Century Gothic"/>
                <a:cs typeface="Century Gothic"/>
                <a:hlinkClick r:id="rId4"/>
              </a:rPr>
              <a:t>www.peterborough.gov.uk/healthcare/special-education-needs-and-disabilities-local-offer</a:t>
            </a:r>
            <a:endParaRPr sz="1000" dirty="0">
              <a:latin typeface="Century Gothic"/>
              <a:cs typeface="Century Gothic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522719" y="5548219"/>
            <a:ext cx="4017645" cy="1104900"/>
          </a:xfrm>
          <a:prstGeom prst="rect">
            <a:avLst/>
          </a:prstGeom>
          <a:solidFill>
            <a:srgbClr val="FFC000"/>
          </a:solidFill>
          <a:ln w="9525">
            <a:solidFill>
              <a:srgbClr val="000000"/>
            </a:solidFill>
          </a:ln>
        </p:spPr>
        <p:txBody>
          <a:bodyPr vert="horz" wrap="square" lIns="0" tIns="46990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370"/>
              </a:spcBef>
            </a:pPr>
            <a:r>
              <a:rPr sz="900" b="1" spc="-5" dirty="0">
                <a:latin typeface="Century Gothic"/>
                <a:cs typeface="Century Gothic"/>
              </a:rPr>
              <a:t>EHCP</a:t>
            </a:r>
            <a:endParaRPr sz="900">
              <a:latin typeface="Century Gothic"/>
              <a:cs typeface="Century Gothic"/>
            </a:endParaRPr>
          </a:p>
          <a:p>
            <a:pPr marL="234950" marR="448945" indent="-71755">
              <a:lnSpc>
                <a:spcPct val="102200"/>
              </a:lnSpc>
              <a:buFont typeface="Symbol"/>
              <a:buChar char=""/>
              <a:tabLst>
                <a:tab pos="235585" algn="l"/>
              </a:tabLst>
            </a:pPr>
            <a:r>
              <a:rPr sz="900" spc="-5" dirty="0">
                <a:latin typeface="Century Gothic"/>
                <a:cs typeface="Century Gothic"/>
              </a:rPr>
              <a:t>parents, pupil, SEND Lead </a:t>
            </a:r>
            <a:r>
              <a:rPr sz="900" dirty="0">
                <a:latin typeface="Century Gothic"/>
                <a:cs typeface="Century Gothic"/>
              </a:rPr>
              <a:t>&amp; </a:t>
            </a:r>
            <a:r>
              <a:rPr sz="900" spc="-5" dirty="0">
                <a:latin typeface="Century Gothic"/>
                <a:cs typeface="Century Gothic"/>
              </a:rPr>
              <a:t>staff are involved </a:t>
            </a:r>
            <a:r>
              <a:rPr sz="900" spc="5" dirty="0">
                <a:latin typeface="Century Gothic"/>
                <a:cs typeface="Century Gothic"/>
              </a:rPr>
              <a:t>in </a:t>
            </a:r>
            <a:r>
              <a:rPr sz="900" dirty="0">
                <a:latin typeface="Century Gothic"/>
                <a:cs typeface="Century Gothic"/>
              </a:rPr>
              <a:t>the </a:t>
            </a:r>
            <a:r>
              <a:rPr sz="900" spc="-5" dirty="0">
                <a:latin typeface="Century Gothic"/>
                <a:cs typeface="Century Gothic"/>
              </a:rPr>
              <a:t>process  working alongside </a:t>
            </a:r>
            <a:r>
              <a:rPr sz="900" dirty="0">
                <a:latin typeface="Century Gothic"/>
                <a:cs typeface="Century Gothic"/>
              </a:rPr>
              <a:t>the </a:t>
            </a:r>
            <a:r>
              <a:rPr sz="900" spc="5" dirty="0">
                <a:latin typeface="Century Gothic"/>
                <a:cs typeface="Century Gothic"/>
              </a:rPr>
              <a:t>LA </a:t>
            </a:r>
            <a:r>
              <a:rPr sz="900" dirty="0">
                <a:latin typeface="Century Gothic"/>
                <a:cs typeface="Century Gothic"/>
              </a:rPr>
              <a:t>and </a:t>
            </a:r>
            <a:r>
              <a:rPr sz="900" spc="-5" dirty="0">
                <a:latin typeface="Century Gothic"/>
                <a:cs typeface="Century Gothic"/>
              </a:rPr>
              <a:t>external</a:t>
            </a:r>
            <a:r>
              <a:rPr sz="900" spc="-30" dirty="0">
                <a:latin typeface="Century Gothic"/>
                <a:cs typeface="Century Gothic"/>
              </a:rPr>
              <a:t> </a:t>
            </a:r>
            <a:r>
              <a:rPr sz="900" spc="-5" dirty="0">
                <a:latin typeface="Century Gothic"/>
                <a:cs typeface="Century Gothic"/>
              </a:rPr>
              <a:t>agencies</a:t>
            </a:r>
            <a:endParaRPr sz="900">
              <a:latin typeface="Century Gothic"/>
              <a:cs typeface="Century Gothic"/>
            </a:endParaRPr>
          </a:p>
          <a:p>
            <a:pPr marL="234950" marR="411480" indent="-71755">
              <a:lnSpc>
                <a:spcPct val="102200"/>
              </a:lnSpc>
              <a:buFont typeface="Symbol"/>
              <a:buChar char=""/>
              <a:tabLst>
                <a:tab pos="235585" algn="l"/>
              </a:tabLst>
            </a:pPr>
            <a:r>
              <a:rPr sz="900" spc="-5" dirty="0">
                <a:latin typeface="Century Gothic"/>
                <a:cs typeface="Century Gothic"/>
              </a:rPr>
              <a:t>outcomes </a:t>
            </a:r>
            <a:r>
              <a:rPr sz="900" spc="5" dirty="0">
                <a:latin typeface="Century Gothic"/>
                <a:cs typeface="Century Gothic"/>
              </a:rPr>
              <a:t>in </a:t>
            </a:r>
            <a:r>
              <a:rPr sz="900" dirty="0">
                <a:latin typeface="Century Gothic"/>
                <a:cs typeface="Century Gothic"/>
              </a:rPr>
              <a:t>the </a:t>
            </a:r>
            <a:r>
              <a:rPr sz="900" spc="-5" dirty="0">
                <a:latin typeface="Century Gothic"/>
                <a:cs typeface="Century Gothic"/>
              </a:rPr>
              <a:t>EHCP </a:t>
            </a:r>
            <a:r>
              <a:rPr sz="900" dirty="0">
                <a:latin typeface="Century Gothic"/>
                <a:cs typeface="Century Gothic"/>
              </a:rPr>
              <a:t>will </a:t>
            </a:r>
            <a:r>
              <a:rPr sz="900" spc="-10" dirty="0">
                <a:latin typeface="Century Gothic"/>
                <a:cs typeface="Century Gothic"/>
              </a:rPr>
              <a:t>be </a:t>
            </a:r>
            <a:r>
              <a:rPr sz="900" spc="-5" dirty="0">
                <a:latin typeface="Century Gothic"/>
                <a:cs typeface="Century Gothic"/>
              </a:rPr>
              <a:t>worked towards </a:t>
            </a:r>
            <a:r>
              <a:rPr sz="900" spc="5" dirty="0">
                <a:latin typeface="Century Gothic"/>
                <a:cs typeface="Century Gothic"/>
              </a:rPr>
              <a:t>in </a:t>
            </a:r>
            <a:r>
              <a:rPr sz="900" spc="-5" dirty="0">
                <a:latin typeface="Century Gothic"/>
                <a:cs typeface="Century Gothic"/>
              </a:rPr>
              <a:t>appropriate  shorter </a:t>
            </a:r>
            <a:r>
              <a:rPr sz="900" dirty="0">
                <a:latin typeface="Century Gothic"/>
                <a:cs typeface="Century Gothic"/>
              </a:rPr>
              <a:t>term </a:t>
            </a:r>
            <a:r>
              <a:rPr sz="900" spc="-5" dirty="0">
                <a:latin typeface="Century Gothic"/>
                <a:cs typeface="Century Gothic"/>
              </a:rPr>
              <a:t>steps </a:t>
            </a:r>
            <a:r>
              <a:rPr sz="900" dirty="0">
                <a:latin typeface="Century Gothic"/>
                <a:cs typeface="Century Gothic"/>
              </a:rPr>
              <a:t>and </a:t>
            </a:r>
            <a:r>
              <a:rPr sz="900" spc="-5" dirty="0">
                <a:latin typeface="Century Gothic"/>
                <a:cs typeface="Century Gothic"/>
              </a:rPr>
              <a:t>discussed termly with</a:t>
            </a:r>
            <a:r>
              <a:rPr sz="900" spc="-20" dirty="0">
                <a:latin typeface="Century Gothic"/>
                <a:cs typeface="Century Gothic"/>
              </a:rPr>
              <a:t> </a:t>
            </a:r>
            <a:r>
              <a:rPr sz="900" spc="-5" dirty="0">
                <a:latin typeface="Century Gothic"/>
                <a:cs typeface="Century Gothic"/>
              </a:rPr>
              <a:t>parents/pupil</a:t>
            </a:r>
            <a:endParaRPr sz="900">
              <a:latin typeface="Century Gothic"/>
              <a:cs typeface="Century Gothic"/>
            </a:endParaRPr>
          </a:p>
          <a:p>
            <a:pPr marL="234950" marR="155575" indent="-71755">
              <a:lnSpc>
                <a:spcPct val="102200"/>
              </a:lnSpc>
              <a:buFont typeface="Symbol"/>
              <a:buChar char=""/>
              <a:tabLst>
                <a:tab pos="235585" algn="l"/>
              </a:tabLst>
            </a:pPr>
            <a:r>
              <a:rPr sz="900" spc="-5" dirty="0">
                <a:latin typeface="Century Gothic"/>
                <a:cs typeface="Century Gothic"/>
              </a:rPr>
              <a:t>an annual review with parents/teacher/SEND Lead/specialists will  take place </a:t>
            </a:r>
            <a:r>
              <a:rPr sz="900" spc="5" dirty="0">
                <a:latin typeface="Century Gothic"/>
                <a:cs typeface="Century Gothic"/>
              </a:rPr>
              <a:t>in </a:t>
            </a:r>
            <a:r>
              <a:rPr sz="900" spc="-5" dirty="0">
                <a:latin typeface="Century Gothic"/>
                <a:cs typeface="Century Gothic"/>
              </a:rPr>
              <a:t>school </a:t>
            </a:r>
            <a:r>
              <a:rPr sz="900" dirty="0">
                <a:latin typeface="Century Gothic"/>
                <a:cs typeface="Century Gothic"/>
              </a:rPr>
              <a:t>on </a:t>
            </a:r>
            <a:r>
              <a:rPr sz="900" spc="-10" dirty="0">
                <a:latin typeface="Century Gothic"/>
                <a:cs typeface="Century Gothic"/>
              </a:rPr>
              <a:t>behalf </a:t>
            </a:r>
            <a:r>
              <a:rPr sz="900" dirty="0">
                <a:latin typeface="Century Gothic"/>
                <a:cs typeface="Century Gothic"/>
              </a:rPr>
              <a:t>of the</a:t>
            </a:r>
            <a:r>
              <a:rPr sz="900" spc="-45" dirty="0">
                <a:latin typeface="Century Gothic"/>
                <a:cs typeface="Century Gothic"/>
              </a:rPr>
              <a:t> </a:t>
            </a:r>
            <a:r>
              <a:rPr sz="900" spc="10" dirty="0">
                <a:latin typeface="Century Gothic"/>
                <a:cs typeface="Century Gothic"/>
              </a:rPr>
              <a:t>LA</a:t>
            </a:r>
            <a:endParaRPr sz="900">
              <a:latin typeface="Century Gothic"/>
              <a:cs typeface="Century Gothic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6507480" y="1348740"/>
            <a:ext cx="4025265" cy="960119"/>
          </a:xfrm>
          <a:custGeom>
            <a:avLst/>
            <a:gdLst/>
            <a:ahLst/>
            <a:cxnLst/>
            <a:rect l="l" t="t" r="r" b="b"/>
            <a:pathLst>
              <a:path w="4025265" h="960119">
                <a:moveTo>
                  <a:pt x="0" y="960120"/>
                </a:moveTo>
                <a:lnTo>
                  <a:pt x="4025264" y="960120"/>
                </a:lnTo>
                <a:lnTo>
                  <a:pt x="4025264" y="0"/>
                </a:lnTo>
                <a:lnTo>
                  <a:pt x="0" y="0"/>
                </a:lnTo>
                <a:lnTo>
                  <a:pt x="0" y="96012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6507480" y="1348740"/>
            <a:ext cx="4025265" cy="960119"/>
          </a:xfrm>
          <a:custGeom>
            <a:avLst/>
            <a:gdLst/>
            <a:ahLst/>
            <a:cxnLst/>
            <a:rect l="l" t="t" r="r" b="b"/>
            <a:pathLst>
              <a:path w="4025265" h="960119">
                <a:moveTo>
                  <a:pt x="0" y="960120"/>
                </a:moveTo>
                <a:lnTo>
                  <a:pt x="4025264" y="960120"/>
                </a:lnTo>
                <a:lnTo>
                  <a:pt x="4025264" y="0"/>
                </a:lnTo>
                <a:lnTo>
                  <a:pt x="0" y="0"/>
                </a:lnTo>
                <a:lnTo>
                  <a:pt x="0" y="960120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6586093" y="1399286"/>
            <a:ext cx="3870325" cy="140335"/>
          </a:xfrm>
          <a:custGeom>
            <a:avLst/>
            <a:gdLst/>
            <a:ahLst/>
            <a:cxnLst/>
            <a:rect l="l" t="t" r="r" b="b"/>
            <a:pathLst>
              <a:path w="3870325" h="140334">
                <a:moveTo>
                  <a:pt x="0" y="140208"/>
                </a:moveTo>
                <a:lnTo>
                  <a:pt x="3870071" y="140208"/>
                </a:lnTo>
                <a:lnTo>
                  <a:pt x="3870071" y="0"/>
                </a:lnTo>
                <a:lnTo>
                  <a:pt x="0" y="0"/>
                </a:lnTo>
                <a:lnTo>
                  <a:pt x="0" y="140208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6657720" y="1539494"/>
            <a:ext cx="3798570" cy="140335"/>
          </a:xfrm>
          <a:custGeom>
            <a:avLst/>
            <a:gdLst/>
            <a:ahLst/>
            <a:cxnLst/>
            <a:rect l="l" t="t" r="r" b="b"/>
            <a:pathLst>
              <a:path w="3798570" h="140335">
                <a:moveTo>
                  <a:pt x="0" y="140208"/>
                </a:moveTo>
                <a:lnTo>
                  <a:pt x="3798442" y="140208"/>
                </a:lnTo>
                <a:lnTo>
                  <a:pt x="3798442" y="0"/>
                </a:lnTo>
                <a:lnTo>
                  <a:pt x="0" y="0"/>
                </a:lnTo>
                <a:lnTo>
                  <a:pt x="0" y="140208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6657720" y="1679702"/>
            <a:ext cx="3798570" cy="140335"/>
          </a:xfrm>
          <a:custGeom>
            <a:avLst/>
            <a:gdLst/>
            <a:ahLst/>
            <a:cxnLst/>
            <a:rect l="l" t="t" r="r" b="b"/>
            <a:pathLst>
              <a:path w="3798570" h="140335">
                <a:moveTo>
                  <a:pt x="0" y="140208"/>
                </a:moveTo>
                <a:lnTo>
                  <a:pt x="3798442" y="140208"/>
                </a:lnTo>
                <a:lnTo>
                  <a:pt x="3798442" y="0"/>
                </a:lnTo>
                <a:lnTo>
                  <a:pt x="0" y="0"/>
                </a:lnTo>
                <a:lnTo>
                  <a:pt x="0" y="140208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6657720" y="1819910"/>
            <a:ext cx="3798570" cy="140335"/>
          </a:xfrm>
          <a:custGeom>
            <a:avLst/>
            <a:gdLst/>
            <a:ahLst/>
            <a:cxnLst/>
            <a:rect l="l" t="t" r="r" b="b"/>
            <a:pathLst>
              <a:path w="3798570" h="140335">
                <a:moveTo>
                  <a:pt x="0" y="140208"/>
                </a:moveTo>
                <a:lnTo>
                  <a:pt x="3798442" y="140208"/>
                </a:lnTo>
                <a:lnTo>
                  <a:pt x="3798442" y="0"/>
                </a:lnTo>
                <a:lnTo>
                  <a:pt x="0" y="0"/>
                </a:lnTo>
                <a:lnTo>
                  <a:pt x="0" y="140208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6657720" y="1960118"/>
            <a:ext cx="3798570" cy="140335"/>
          </a:xfrm>
          <a:custGeom>
            <a:avLst/>
            <a:gdLst/>
            <a:ahLst/>
            <a:cxnLst/>
            <a:rect l="l" t="t" r="r" b="b"/>
            <a:pathLst>
              <a:path w="3798570" h="140335">
                <a:moveTo>
                  <a:pt x="0" y="140208"/>
                </a:moveTo>
                <a:lnTo>
                  <a:pt x="3798442" y="140208"/>
                </a:lnTo>
                <a:lnTo>
                  <a:pt x="3798442" y="0"/>
                </a:lnTo>
                <a:lnTo>
                  <a:pt x="0" y="0"/>
                </a:lnTo>
                <a:lnTo>
                  <a:pt x="0" y="140208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6657720" y="2100326"/>
            <a:ext cx="3798570" cy="140335"/>
          </a:xfrm>
          <a:custGeom>
            <a:avLst/>
            <a:gdLst/>
            <a:ahLst/>
            <a:cxnLst/>
            <a:rect l="l" t="t" r="r" b="b"/>
            <a:pathLst>
              <a:path w="3798570" h="140335">
                <a:moveTo>
                  <a:pt x="0" y="140208"/>
                </a:moveTo>
                <a:lnTo>
                  <a:pt x="3798442" y="140208"/>
                </a:lnTo>
                <a:lnTo>
                  <a:pt x="3798442" y="0"/>
                </a:lnTo>
                <a:lnTo>
                  <a:pt x="0" y="0"/>
                </a:lnTo>
                <a:lnTo>
                  <a:pt x="0" y="140208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6507480" y="1399285"/>
            <a:ext cx="4025265" cy="9099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6520">
              <a:lnSpc>
                <a:spcPct val="100000"/>
              </a:lnSpc>
            </a:pPr>
            <a:r>
              <a:rPr sz="900" b="1" spc="-5" dirty="0">
                <a:latin typeface="Century Gothic"/>
                <a:cs typeface="Century Gothic"/>
              </a:rPr>
              <a:t>Universal</a:t>
            </a:r>
            <a:endParaRPr sz="900">
              <a:latin typeface="Century Gothic"/>
              <a:cs typeface="Century Gothic"/>
            </a:endParaRPr>
          </a:p>
          <a:p>
            <a:pPr marL="240029" marR="167005" indent="-71755">
              <a:lnSpc>
                <a:spcPct val="102200"/>
              </a:lnSpc>
              <a:buFont typeface="Symbol"/>
              <a:buChar char=""/>
              <a:tabLst>
                <a:tab pos="240665" algn="l"/>
              </a:tabLst>
            </a:pPr>
            <a:r>
              <a:rPr sz="900" spc="-5" dirty="0">
                <a:latin typeface="Century Gothic"/>
                <a:cs typeface="Century Gothic"/>
              </a:rPr>
              <a:t>class teacher will adjust their </a:t>
            </a:r>
            <a:r>
              <a:rPr sz="900" dirty="0">
                <a:latin typeface="Century Gothic"/>
                <a:cs typeface="Century Gothic"/>
              </a:rPr>
              <a:t>teaching </a:t>
            </a:r>
            <a:r>
              <a:rPr sz="900" spc="-5" dirty="0">
                <a:latin typeface="Century Gothic"/>
                <a:cs typeface="Century Gothic"/>
              </a:rPr>
              <a:t>and/or the environment to  meet </a:t>
            </a:r>
            <a:r>
              <a:rPr sz="900" dirty="0">
                <a:latin typeface="Century Gothic"/>
                <a:cs typeface="Century Gothic"/>
              </a:rPr>
              <a:t>the </a:t>
            </a:r>
            <a:r>
              <a:rPr sz="900" spc="-5" dirty="0">
                <a:latin typeface="Century Gothic"/>
                <a:cs typeface="Century Gothic"/>
              </a:rPr>
              <a:t>needs </a:t>
            </a:r>
            <a:r>
              <a:rPr sz="900" dirty="0">
                <a:latin typeface="Century Gothic"/>
                <a:cs typeface="Century Gothic"/>
              </a:rPr>
              <a:t>of pupils, we </a:t>
            </a:r>
            <a:r>
              <a:rPr sz="900" spc="-5" dirty="0">
                <a:latin typeface="Century Gothic"/>
                <a:cs typeface="Century Gothic"/>
              </a:rPr>
              <a:t>call this adaptive</a:t>
            </a:r>
            <a:r>
              <a:rPr sz="900" spc="-15" dirty="0">
                <a:latin typeface="Century Gothic"/>
                <a:cs typeface="Century Gothic"/>
              </a:rPr>
              <a:t> </a:t>
            </a:r>
            <a:r>
              <a:rPr sz="900" spc="-5" dirty="0">
                <a:latin typeface="Century Gothic"/>
                <a:cs typeface="Century Gothic"/>
              </a:rPr>
              <a:t>teaching</a:t>
            </a:r>
            <a:endParaRPr sz="900">
              <a:latin typeface="Century Gothic"/>
              <a:cs typeface="Century Gothic"/>
            </a:endParaRPr>
          </a:p>
          <a:p>
            <a:pPr marL="240029" marR="106045" indent="-71755">
              <a:lnSpc>
                <a:spcPct val="102200"/>
              </a:lnSpc>
              <a:buFont typeface="Symbol"/>
              <a:buChar char=""/>
              <a:tabLst>
                <a:tab pos="240665" algn="l"/>
              </a:tabLst>
            </a:pPr>
            <a:r>
              <a:rPr sz="900" dirty="0">
                <a:latin typeface="Century Gothic"/>
                <a:cs typeface="Century Gothic"/>
              </a:rPr>
              <a:t>a </a:t>
            </a:r>
            <a:r>
              <a:rPr sz="900" spc="-5" dirty="0">
                <a:latin typeface="Century Gothic"/>
                <a:cs typeface="Century Gothic"/>
              </a:rPr>
              <a:t>pupil </a:t>
            </a:r>
            <a:r>
              <a:rPr sz="900" spc="-10" dirty="0">
                <a:latin typeface="Century Gothic"/>
                <a:cs typeface="Century Gothic"/>
              </a:rPr>
              <a:t>may </a:t>
            </a:r>
            <a:r>
              <a:rPr sz="900" spc="-5" dirty="0">
                <a:latin typeface="Century Gothic"/>
                <a:cs typeface="Century Gothic"/>
              </a:rPr>
              <a:t>be identified </a:t>
            </a:r>
            <a:r>
              <a:rPr sz="900" spc="5" dirty="0">
                <a:latin typeface="Century Gothic"/>
                <a:cs typeface="Century Gothic"/>
              </a:rPr>
              <a:t>in </a:t>
            </a:r>
            <a:r>
              <a:rPr sz="900" spc="-10" dirty="0">
                <a:latin typeface="Century Gothic"/>
                <a:cs typeface="Century Gothic"/>
              </a:rPr>
              <a:t>termly </a:t>
            </a:r>
            <a:r>
              <a:rPr sz="900" spc="-5" dirty="0">
                <a:latin typeface="Century Gothic"/>
                <a:cs typeface="Century Gothic"/>
              </a:rPr>
              <a:t>pupil progress meetings </a:t>
            </a:r>
            <a:r>
              <a:rPr sz="900" dirty="0">
                <a:latin typeface="Century Gothic"/>
                <a:cs typeface="Century Gothic"/>
              </a:rPr>
              <a:t>or a  </a:t>
            </a:r>
            <a:r>
              <a:rPr sz="900" spc="-5" dirty="0">
                <a:latin typeface="Century Gothic"/>
                <a:cs typeface="Century Gothic"/>
              </a:rPr>
              <a:t>parent/pupil </a:t>
            </a:r>
            <a:r>
              <a:rPr sz="900" spc="-10" dirty="0">
                <a:latin typeface="Century Gothic"/>
                <a:cs typeface="Century Gothic"/>
              </a:rPr>
              <a:t>may </a:t>
            </a:r>
            <a:r>
              <a:rPr sz="900" dirty="0">
                <a:latin typeface="Century Gothic"/>
                <a:cs typeface="Century Gothic"/>
              </a:rPr>
              <a:t>raise a </a:t>
            </a:r>
            <a:r>
              <a:rPr sz="900" spc="-5" dirty="0">
                <a:latin typeface="Century Gothic"/>
                <a:cs typeface="Century Gothic"/>
              </a:rPr>
              <a:t>concern which suggests further support </a:t>
            </a:r>
            <a:r>
              <a:rPr sz="900" spc="5" dirty="0">
                <a:latin typeface="Century Gothic"/>
                <a:cs typeface="Century Gothic"/>
              </a:rPr>
              <a:t>is  </a:t>
            </a:r>
            <a:r>
              <a:rPr sz="900" spc="-5" dirty="0">
                <a:latin typeface="Century Gothic"/>
                <a:cs typeface="Century Gothic"/>
              </a:rPr>
              <a:t>required</a:t>
            </a:r>
            <a:endParaRPr sz="900">
              <a:latin typeface="Century Gothic"/>
              <a:cs typeface="Century Gothic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6729348" y="2249906"/>
            <a:ext cx="3726815" cy="0"/>
          </a:xfrm>
          <a:custGeom>
            <a:avLst/>
            <a:gdLst/>
            <a:ahLst/>
            <a:cxnLst/>
            <a:rect l="l" t="t" r="r" b="b"/>
            <a:pathLst>
              <a:path w="3726815">
                <a:moveTo>
                  <a:pt x="0" y="0"/>
                </a:moveTo>
                <a:lnTo>
                  <a:pt x="3726814" y="0"/>
                </a:lnTo>
              </a:path>
            </a:pathLst>
          </a:custGeom>
          <a:ln w="18592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3718559" y="2834673"/>
            <a:ext cx="2613660" cy="1870127"/>
          </a:xfrm>
          <a:prstGeom prst="rect">
            <a:avLst/>
          </a:prstGeom>
          <a:solidFill>
            <a:srgbClr val="BCD6ED"/>
          </a:solidFill>
          <a:ln w="6350">
            <a:solidFill>
              <a:srgbClr val="000000"/>
            </a:solidFill>
          </a:ln>
        </p:spPr>
        <p:txBody>
          <a:bodyPr vert="horz" wrap="square" lIns="0" tIns="46355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365"/>
              </a:spcBef>
            </a:pPr>
            <a:r>
              <a:rPr sz="900" b="1" dirty="0">
                <a:latin typeface="Century Gothic"/>
                <a:cs typeface="Century Gothic"/>
              </a:rPr>
              <a:t>Glossary:</a:t>
            </a:r>
            <a:endParaRPr sz="900" dirty="0">
              <a:latin typeface="Century Gothic"/>
              <a:cs typeface="Century Gothic"/>
            </a:endParaRPr>
          </a:p>
          <a:p>
            <a:pPr marL="91440" marR="457834">
              <a:lnSpc>
                <a:spcPct val="102200"/>
              </a:lnSpc>
            </a:pPr>
            <a:r>
              <a:rPr sz="900" spc="-5" dirty="0">
                <a:latin typeface="Century Gothic"/>
                <a:cs typeface="Century Gothic"/>
              </a:rPr>
              <a:t>ADHD: Attention Deficit Hyperactivity  Disorder</a:t>
            </a:r>
            <a:endParaRPr sz="900" dirty="0">
              <a:latin typeface="Century Gothic"/>
              <a:cs typeface="Century Gothic"/>
            </a:endParaRPr>
          </a:p>
          <a:p>
            <a:pPr marL="91440" marR="292100">
              <a:lnSpc>
                <a:spcPct val="102200"/>
              </a:lnSpc>
            </a:pPr>
            <a:r>
              <a:rPr sz="900" spc="-5" dirty="0">
                <a:latin typeface="Century Gothic"/>
                <a:cs typeface="Century Gothic"/>
              </a:rPr>
              <a:t>AMBDA: </a:t>
            </a:r>
            <a:r>
              <a:rPr sz="900" spc="-10" dirty="0">
                <a:latin typeface="Century Gothic"/>
                <a:cs typeface="Century Gothic"/>
              </a:rPr>
              <a:t>Associate </a:t>
            </a:r>
            <a:r>
              <a:rPr sz="900" spc="-5" dirty="0">
                <a:latin typeface="Century Gothic"/>
                <a:cs typeface="Century Gothic"/>
              </a:rPr>
              <a:t>Member </a:t>
            </a:r>
            <a:r>
              <a:rPr sz="900" dirty="0">
                <a:latin typeface="Century Gothic"/>
                <a:cs typeface="Century Gothic"/>
              </a:rPr>
              <a:t>of the </a:t>
            </a:r>
            <a:r>
              <a:rPr sz="900" spc="-5" dirty="0">
                <a:latin typeface="Century Gothic"/>
                <a:cs typeface="Century Gothic"/>
              </a:rPr>
              <a:t>British  Dyslexia</a:t>
            </a:r>
            <a:r>
              <a:rPr sz="900" spc="-60" dirty="0">
                <a:latin typeface="Century Gothic"/>
                <a:cs typeface="Century Gothic"/>
              </a:rPr>
              <a:t> </a:t>
            </a:r>
            <a:r>
              <a:rPr sz="900" spc="-5" dirty="0">
                <a:latin typeface="Century Gothic"/>
                <a:cs typeface="Century Gothic"/>
              </a:rPr>
              <a:t>Association</a:t>
            </a:r>
            <a:endParaRPr sz="900" dirty="0">
              <a:latin typeface="Century Gothic"/>
              <a:cs typeface="Century Gothic"/>
            </a:endParaRPr>
          </a:p>
          <a:p>
            <a:pPr marL="91440" marR="213360">
              <a:lnSpc>
                <a:spcPts val="1110"/>
              </a:lnSpc>
              <a:spcBef>
                <a:spcPts val="35"/>
              </a:spcBef>
            </a:pPr>
            <a:r>
              <a:rPr sz="900" spc="-10" dirty="0">
                <a:latin typeface="Century Gothic"/>
                <a:cs typeface="Century Gothic"/>
              </a:rPr>
              <a:t>ELSA: </a:t>
            </a:r>
            <a:r>
              <a:rPr sz="900" dirty="0">
                <a:latin typeface="Century Gothic"/>
                <a:cs typeface="Century Gothic"/>
              </a:rPr>
              <a:t>Emotional </a:t>
            </a:r>
            <a:r>
              <a:rPr sz="900" spc="-5" dirty="0">
                <a:latin typeface="Century Gothic"/>
                <a:cs typeface="Century Gothic"/>
              </a:rPr>
              <a:t>Literacy Support </a:t>
            </a:r>
            <a:r>
              <a:rPr sz="900" spc="-10" dirty="0">
                <a:latin typeface="Century Gothic"/>
                <a:cs typeface="Century Gothic"/>
              </a:rPr>
              <a:t>Assistant  </a:t>
            </a:r>
            <a:r>
              <a:rPr sz="900" spc="-5" dirty="0">
                <a:latin typeface="Century Gothic"/>
                <a:cs typeface="Century Gothic"/>
              </a:rPr>
              <a:t>EHCP: Educational Health Care</a:t>
            </a:r>
            <a:r>
              <a:rPr sz="900" spc="5" dirty="0">
                <a:latin typeface="Century Gothic"/>
                <a:cs typeface="Century Gothic"/>
              </a:rPr>
              <a:t> </a:t>
            </a:r>
            <a:r>
              <a:rPr sz="900" spc="-5" dirty="0">
                <a:latin typeface="Century Gothic"/>
                <a:cs typeface="Century Gothic"/>
              </a:rPr>
              <a:t>Plan</a:t>
            </a:r>
            <a:endParaRPr sz="900" dirty="0">
              <a:latin typeface="Century Gothic"/>
              <a:cs typeface="Century Gothic"/>
            </a:endParaRPr>
          </a:p>
          <a:p>
            <a:pPr marL="91440">
              <a:lnSpc>
                <a:spcPts val="1060"/>
              </a:lnSpc>
            </a:pPr>
            <a:r>
              <a:rPr sz="900" spc="-10" dirty="0">
                <a:latin typeface="Century Gothic"/>
                <a:cs typeface="Century Gothic"/>
              </a:rPr>
              <a:t>LA: </a:t>
            </a:r>
            <a:r>
              <a:rPr sz="900" spc="-5" dirty="0">
                <a:latin typeface="Century Gothic"/>
                <a:cs typeface="Century Gothic"/>
              </a:rPr>
              <a:t>local</a:t>
            </a:r>
            <a:r>
              <a:rPr sz="900" spc="-40" dirty="0">
                <a:latin typeface="Century Gothic"/>
                <a:cs typeface="Century Gothic"/>
              </a:rPr>
              <a:t> </a:t>
            </a:r>
            <a:r>
              <a:rPr sz="900" spc="-5" dirty="0">
                <a:latin typeface="Century Gothic"/>
                <a:cs typeface="Century Gothic"/>
              </a:rPr>
              <a:t>authority</a:t>
            </a:r>
            <a:endParaRPr sz="900" dirty="0">
              <a:latin typeface="Century Gothic"/>
              <a:cs typeface="Century Gothic"/>
            </a:endParaRPr>
          </a:p>
          <a:p>
            <a:pPr marL="91440" marR="429895">
              <a:lnSpc>
                <a:spcPct val="102200"/>
              </a:lnSpc>
            </a:pPr>
            <a:r>
              <a:rPr sz="900" spc="-10" dirty="0">
                <a:latin typeface="Century Gothic"/>
                <a:cs typeface="Century Gothic"/>
              </a:rPr>
              <a:t>NAS: </a:t>
            </a:r>
            <a:r>
              <a:rPr sz="900" dirty="0">
                <a:latin typeface="Century Gothic"/>
                <a:cs typeface="Century Gothic"/>
              </a:rPr>
              <a:t>National </a:t>
            </a:r>
            <a:r>
              <a:rPr sz="900" spc="-10" dirty="0">
                <a:latin typeface="Century Gothic"/>
                <a:cs typeface="Century Gothic"/>
              </a:rPr>
              <a:t>Autism </a:t>
            </a:r>
            <a:r>
              <a:rPr sz="900" spc="-5" dirty="0">
                <a:latin typeface="Century Gothic"/>
                <a:cs typeface="Century Gothic"/>
              </a:rPr>
              <a:t>Society  NASENCO: </a:t>
            </a:r>
            <a:r>
              <a:rPr sz="900" dirty="0">
                <a:latin typeface="Century Gothic"/>
                <a:cs typeface="Century Gothic"/>
              </a:rPr>
              <a:t>National </a:t>
            </a:r>
            <a:r>
              <a:rPr sz="900" spc="-10" dirty="0">
                <a:latin typeface="Century Gothic"/>
                <a:cs typeface="Century Gothic"/>
              </a:rPr>
              <a:t>Award </a:t>
            </a:r>
            <a:r>
              <a:rPr sz="900" dirty="0">
                <a:latin typeface="Century Gothic"/>
                <a:cs typeface="Century Gothic"/>
              </a:rPr>
              <a:t>for </a:t>
            </a:r>
            <a:r>
              <a:rPr sz="900" spc="-5" dirty="0">
                <a:latin typeface="Century Gothic"/>
                <a:cs typeface="Century Gothic"/>
              </a:rPr>
              <a:t>SENCo  SEND: </a:t>
            </a:r>
            <a:r>
              <a:rPr sz="900" dirty="0">
                <a:latin typeface="Century Gothic"/>
                <a:cs typeface="Century Gothic"/>
              </a:rPr>
              <a:t>Special </a:t>
            </a:r>
            <a:r>
              <a:rPr sz="900" spc="-5" dirty="0">
                <a:latin typeface="Century Gothic"/>
                <a:cs typeface="Century Gothic"/>
              </a:rPr>
              <a:t>educational needs </a:t>
            </a:r>
            <a:r>
              <a:rPr sz="900" dirty="0">
                <a:latin typeface="Century Gothic"/>
                <a:cs typeface="Century Gothic"/>
              </a:rPr>
              <a:t>&amp;  </a:t>
            </a:r>
            <a:r>
              <a:rPr sz="900" spc="-5" dirty="0">
                <a:latin typeface="Century Gothic"/>
                <a:cs typeface="Century Gothic"/>
              </a:rPr>
              <a:t>disability</a:t>
            </a:r>
            <a:endParaRPr lang="en-GB" sz="900" spc="-5" dirty="0">
              <a:latin typeface="Century Gothic"/>
              <a:cs typeface="Century Gothic"/>
            </a:endParaRPr>
          </a:p>
          <a:p>
            <a:pPr marL="91440" marR="429895">
              <a:lnSpc>
                <a:spcPct val="102200"/>
              </a:lnSpc>
            </a:pPr>
            <a:endParaRPr sz="900" dirty="0">
              <a:latin typeface="Century Gothic"/>
              <a:cs typeface="Century Gothic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718559" y="762000"/>
            <a:ext cx="2598420" cy="1769908"/>
          </a:xfrm>
          <a:prstGeom prst="rect">
            <a:avLst/>
          </a:prstGeom>
          <a:solidFill>
            <a:srgbClr val="BCD6ED"/>
          </a:solidFill>
          <a:ln w="9524">
            <a:solidFill>
              <a:srgbClr val="000000"/>
            </a:solidFill>
          </a:ln>
        </p:spPr>
        <p:txBody>
          <a:bodyPr vert="horz" wrap="square" lIns="0" tIns="46355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365"/>
              </a:spcBef>
            </a:pPr>
            <a:r>
              <a:rPr sz="1000" b="1" spc="-5" dirty="0">
                <a:latin typeface="Century Gothic"/>
                <a:cs typeface="Century Gothic"/>
              </a:rPr>
              <a:t>SEND Lead: </a:t>
            </a:r>
            <a:r>
              <a:rPr sz="1000" spc="-5" dirty="0">
                <a:latin typeface="Century Gothic"/>
                <a:cs typeface="Century Gothic"/>
              </a:rPr>
              <a:t>Nicola</a:t>
            </a:r>
            <a:r>
              <a:rPr sz="1000" spc="-60" dirty="0">
                <a:latin typeface="Century Gothic"/>
                <a:cs typeface="Century Gothic"/>
              </a:rPr>
              <a:t> </a:t>
            </a:r>
            <a:r>
              <a:rPr sz="1000" spc="-5" dirty="0">
                <a:latin typeface="Century Gothic"/>
                <a:cs typeface="Century Gothic"/>
              </a:rPr>
              <a:t>Ward</a:t>
            </a:r>
            <a:endParaRPr sz="1000" dirty="0">
              <a:latin typeface="Century Gothic"/>
              <a:cs typeface="Century Gothic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050" dirty="0">
              <a:latin typeface="Times New Roman"/>
              <a:cs typeface="Times New Roman"/>
            </a:endParaRPr>
          </a:p>
          <a:p>
            <a:pPr marL="91440" marR="358775">
              <a:lnSpc>
                <a:spcPct val="102499"/>
              </a:lnSpc>
            </a:pPr>
            <a:r>
              <a:rPr sz="1000" b="1" spc="-5" dirty="0">
                <a:latin typeface="Century Gothic"/>
                <a:cs typeface="Century Gothic"/>
              </a:rPr>
              <a:t>Qualifications: </a:t>
            </a:r>
            <a:r>
              <a:rPr sz="1000" spc="-5" dirty="0">
                <a:latin typeface="Century Gothic"/>
                <a:cs typeface="Century Gothic"/>
              </a:rPr>
              <a:t>NASENCO, </a:t>
            </a:r>
            <a:r>
              <a:rPr sz="1000" spc="5" dirty="0">
                <a:latin typeface="Century Gothic"/>
                <a:cs typeface="Century Gothic"/>
              </a:rPr>
              <a:t>BA </a:t>
            </a:r>
            <a:r>
              <a:rPr sz="1000" spc="-5" dirty="0">
                <a:latin typeface="Century Gothic"/>
                <a:cs typeface="Century Gothic"/>
              </a:rPr>
              <a:t>(QTS)  Hons PG Dip SpLD </a:t>
            </a:r>
            <a:r>
              <a:rPr sz="1000" spc="-10" dirty="0">
                <a:latin typeface="Century Gothic"/>
                <a:cs typeface="Century Gothic"/>
              </a:rPr>
              <a:t>AMBDA  </a:t>
            </a:r>
            <a:r>
              <a:rPr sz="1000" spc="-5" dirty="0">
                <a:latin typeface="Century Gothic"/>
                <a:cs typeface="Century Gothic"/>
              </a:rPr>
              <a:t>Attachment lead </a:t>
            </a:r>
            <a:r>
              <a:rPr sz="1000" spc="-10" dirty="0">
                <a:latin typeface="Century Gothic"/>
                <a:cs typeface="Century Gothic"/>
              </a:rPr>
              <a:t>(Touch</a:t>
            </a:r>
            <a:r>
              <a:rPr sz="1000" dirty="0">
                <a:latin typeface="Century Gothic"/>
                <a:cs typeface="Century Gothic"/>
              </a:rPr>
              <a:t> </a:t>
            </a:r>
            <a:r>
              <a:rPr sz="1000" spc="-10" dirty="0">
                <a:latin typeface="Century Gothic"/>
                <a:cs typeface="Century Gothic"/>
              </a:rPr>
              <a:t>Base)</a:t>
            </a:r>
            <a:endParaRPr sz="1000" dirty="0">
              <a:latin typeface="Century Gothic"/>
              <a:cs typeface="Century Gothic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050" dirty="0">
              <a:latin typeface="Times New Roman"/>
              <a:cs typeface="Times New Roman"/>
            </a:endParaRPr>
          </a:p>
          <a:p>
            <a:pPr marL="91440">
              <a:lnSpc>
                <a:spcPct val="100000"/>
              </a:lnSpc>
            </a:pPr>
            <a:r>
              <a:rPr sz="1000" spc="-5" dirty="0">
                <a:latin typeface="Century Gothic"/>
                <a:cs typeface="Century Gothic"/>
              </a:rPr>
              <a:t>Contact: 01733</a:t>
            </a:r>
            <a:r>
              <a:rPr sz="1000" spc="-90" dirty="0">
                <a:latin typeface="Century Gothic"/>
                <a:cs typeface="Century Gothic"/>
              </a:rPr>
              <a:t> </a:t>
            </a:r>
            <a:r>
              <a:rPr sz="1000" spc="-5" dirty="0">
                <a:latin typeface="Century Gothic"/>
                <a:cs typeface="Century Gothic"/>
              </a:rPr>
              <a:t>566005</a:t>
            </a:r>
            <a:endParaRPr sz="1000" dirty="0">
              <a:latin typeface="Century Gothic"/>
              <a:cs typeface="Century Gothic"/>
            </a:endParaRPr>
          </a:p>
          <a:p>
            <a:pPr marL="91440">
              <a:lnSpc>
                <a:spcPct val="100000"/>
              </a:lnSpc>
              <a:spcBef>
                <a:spcPts val="20"/>
              </a:spcBef>
            </a:pPr>
            <a:r>
              <a:rPr sz="1000" spc="-5" dirty="0">
                <a:solidFill>
                  <a:srgbClr val="1121CC"/>
                </a:solidFill>
                <a:latin typeface="Century Gothic"/>
                <a:cs typeface="Century Gothic"/>
                <a:hlinkClick r:id="rId5"/>
              </a:rPr>
              <a:t>send@st-thomasmoreprimary.com</a:t>
            </a:r>
            <a:endParaRPr sz="1000" dirty="0">
              <a:latin typeface="Century Gothic"/>
              <a:cs typeface="Century Gothic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050" dirty="0">
              <a:latin typeface="Times New Roman"/>
              <a:cs typeface="Times New Roman"/>
            </a:endParaRPr>
          </a:p>
          <a:p>
            <a:pPr marL="91440" marR="601345">
              <a:lnSpc>
                <a:spcPct val="103000"/>
              </a:lnSpc>
            </a:pPr>
            <a:r>
              <a:rPr sz="1000" b="1" spc="-5" dirty="0">
                <a:latin typeface="Century Gothic"/>
                <a:cs typeface="Century Gothic"/>
              </a:rPr>
              <a:t>SEND Governor: </a:t>
            </a:r>
            <a:r>
              <a:rPr lang="en-GB" sz="1000" b="1" spc="-10" dirty="0">
                <a:latin typeface="Century Gothic"/>
                <a:cs typeface="Century Gothic"/>
              </a:rPr>
              <a:t>Patrick O’Shea </a:t>
            </a:r>
            <a:r>
              <a:rPr sz="1000" spc="-5" dirty="0">
                <a:latin typeface="Century Gothic"/>
                <a:cs typeface="Century Gothic"/>
              </a:rPr>
              <a:t>(contact via the school</a:t>
            </a:r>
            <a:r>
              <a:rPr sz="1000" spc="-25" dirty="0">
                <a:latin typeface="Century Gothic"/>
                <a:cs typeface="Century Gothic"/>
              </a:rPr>
              <a:t> </a:t>
            </a:r>
            <a:r>
              <a:rPr sz="1000" spc="-5" dirty="0">
                <a:latin typeface="Century Gothic"/>
                <a:cs typeface="Century Gothic"/>
              </a:rPr>
              <a:t>office)</a:t>
            </a:r>
            <a:endParaRPr sz="1000" dirty="0">
              <a:latin typeface="Century Gothic"/>
              <a:cs typeface="Century Gothic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429838" y="739140"/>
            <a:ext cx="3200138" cy="2446020"/>
          </a:xfrm>
          <a:prstGeom prst="rect">
            <a:avLst/>
          </a:prstGeom>
          <a:solidFill>
            <a:srgbClr val="BCD6ED"/>
          </a:solidFill>
          <a:ln w="9525">
            <a:solidFill>
              <a:srgbClr val="000000"/>
            </a:solidFill>
          </a:ln>
        </p:spPr>
        <p:txBody>
          <a:bodyPr vert="horz" wrap="square" lIns="0" tIns="43815" rIns="0" bIns="0" rtlCol="0">
            <a:spAutoFit/>
          </a:bodyPr>
          <a:lstStyle/>
          <a:p>
            <a:pPr marL="90805" marR="1138555">
              <a:lnSpc>
                <a:spcPct val="102000"/>
              </a:lnSpc>
              <a:spcBef>
                <a:spcPts val="345"/>
              </a:spcBef>
            </a:pPr>
            <a:r>
              <a:rPr sz="1000" b="1" spc="-5" dirty="0">
                <a:latin typeface="Century Gothic"/>
                <a:cs typeface="Century Gothic"/>
              </a:rPr>
              <a:t>External agencies </a:t>
            </a:r>
            <a:r>
              <a:rPr sz="1000" b="1" dirty="0">
                <a:latin typeface="Century Gothic"/>
                <a:cs typeface="Century Gothic"/>
              </a:rPr>
              <a:t>used:  </a:t>
            </a:r>
            <a:r>
              <a:rPr sz="1000" spc="-5" dirty="0">
                <a:latin typeface="Century Gothic"/>
                <a:cs typeface="Century Gothic"/>
              </a:rPr>
              <a:t>Speech &amp; Language Therapy  Occupational</a:t>
            </a:r>
            <a:r>
              <a:rPr sz="1000" spc="-70" dirty="0">
                <a:latin typeface="Century Gothic"/>
                <a:cs typeface="Century Gothic"/>
              </a:rPr>
              <a:t> </a:t>
            </a:r>
            <a:r>
              <a:rPr sz="1000" spc="-5" dirty="0">
                <a:latin typeface="Century Gothic"/>
                <a:cs typeface="Century Gothic"/>
              </a:rPr>
              <a:t>Therapy</a:t>
            </a:r>
            <a:endParaRPr sz="1000" dirty="0">
              <a:latin typeface="Century Gothic"/>
              <a:cs typeface="Century Gothic"/>
            </a:endParaRPr>
          </a:p>
          <a:p>
            <a:pPr marL="90805">
              <a:lnSpc>
                <a:spcPct val="100000"/>
              </a:lnSpc>
              <a:spcBef>
                <a:spcPts val="25"/>
              </a:spcBef>
            </a:pPr>
            <a:r>
              <a:rPr sz="1000" spc="-5" dirty="0">
                <a:latin typeface="Century Gothic"/>
                <a:cs typeface="Century Gothic"/>
              </a:rPr>
              <a:t>Autism Specialist Teacher</a:t>
            </a:r>
            <a:r>
              <a:rPr sz="1000" spc="-40" dirty="0">
                <a:latin typeface="Century Gothic"/>
                <a:cs typeface="Century Gothic"/>
              </a:rPr>
              <a:t> </a:t>
            </a:r>
            <a:r>
              <a:rPr sz="1000" spc="-5" dirty="0">
                <a:latin typeface="Century Gothic"/>
                <a:cs typeface="Century Gothic"/>
              </a:rPr>
              <a:t>Team</a:t>
            </a:r>
            <a:endParaRPr sz="1000" dirty="0">
              <a:latin typeface="Century Gothic"/>
              <a:cs typeface="Century Gothic"/>
            </a:endParaRPr>
          </a:p>
          <a:p>
            <a:pPr marL="90805" marR="1457960">
              <a:lnSpc>
                <a:spcPct val="102000"/>
              </a:lnSpc>
              <a:spcBef>
                <a:spcPts val="10"/>
              </a:spcBef>
            </a:pPr>
            <a:r>
              <a:rPr sz="1000" spc="-10" dirty="0">
                <a:latin typeface="Century Gothic"/>
                <a:cs typeface="Century Gothic"/>
              </a:rPr>
              <a:t>ADHD </a:t>
            </a:r>
            <a:r>
              <a:rPr sz="1000" spc="-5" dirty="0">
                <a:latin typeface="Century Gothic"/>
                <a:cs typeface="Century Gothic"/>
              </a:rPr>
              <a:t>specialist teacher  Educational Psychology  School Nursing Service  Physiotherapy</a:t>
            </a:r>
            <a:endParaRPr sz="1000" dirty="0">
              <a:latin typeface="Century Gothic"/>
              <a:cs typeface="Century Gothic"/>
            </a:endParaRPr>
          </a:p>
          <a:p>
            <a:pPr marL="90805">
              <a:lnSpc>
                <a:spcPct val="100000"/>
              </a:lnSpc>
              <a:spcBef>
                <a:spcPts val="20"/>
              </a:spcBef>
            </a:pPr>
            <a:r>
              <a:rPr sz="1000" spc="-5" dirty="0">
                <a:latin typeface="Century Gothic"/>
                <a:cs typeface="Century Gothic"/>
              </a:rPr>
              <a:t>Drama</a:t>
            </a:r>
            <a:r>
              <a:rPr sz="1000" spc="-55" dirty="0">
                <a:latin typeface="Century Gothic"/>
                <a:cs typeface="Century Gothic"/>
              </a:rPr>
              <a:t> </a:t>
            </a:r>
            <a:r>
              <a:rPr sz="1000" spc="-5" dirty="0">
                <a:latin typeface="Century Gothic"/>
                <a:cs typeface="Century Gothic"/>
              </a:rPr>
              <a:t>therapy</a:t>
            </a:r>
            <a:endParaRPr sz="1000" dirty="0">
              <a:latin typeface="Century Gothic"/>
              <a:cs typeface="Century Gothic"/>
            </a:endParaRPr>
          </a:p>
          <a:p>
            <a:pPr marL="90805" marR="947419">
              <a:lnSpc>
                <a:spcPts val="1240"/>
              </a:lnSpc>
              <a:spcBef>
                <a:spcPts val="30"/>
              </a:spcBef>
            </a:pPr>
            <a:r>
              <a:rPr sz="1000" spc="-5" dirty="0">
                <a:latin typeface="Century Gothic"/>
                <a:cs typeface="Century Gothic"/>
              </a:rPr>
              <a:t>Youth Development Programme  Mental Health Support</a:t>
            </a:r>
            <a:r>
              <a:rPr sz="1000" spc="-45" dirty="0">
                <a:latin typeface="Century Gothic"/>
                <a:cs typeface="Century Gothic"/>
              </a:rPr>
              <a:t> </a:t>
            </a:r>
            <a:r>
              <a:rPr sz="1000" spc="-5" dirty="0">
                <a:latin typeface="Century Gothic"/>
                <a:cs typeface="Century Gothic"/>
              </a:rPr>
              <a:t>Team</a:t>
            </a:r>
            <a:endParaRPr sz="1000" dirty="0">
              <a:latin typeface="Century Gothic"/>
              <a:cs typeface="Century Gothic"/>
            </a:endParaRPr>
          </a:p>
          <a:p>
            <a:pPr marL="90805" marR="517525">
              <a:lnSpc>
                <a:spcPts val="1220"/>
              </a:lnSpc>
            </a:pPr>
            <a:r>
              <a:rPr sz="1000" spc="-5" dirty="0">
                <a:latin typeface="Century Gothic"/>
                <a:cs typeface="Century Gothic"/>
              </a:rPr>
              <a:t>Child &amp; </a:t>
            </a:r>
            <a:r>
              <a:rPr sz="1000" spc="-10" dirty="0">
                <a:latin typeface="Century Gothic"/>
                <a:cs typeface="Century Gothic"/>
              </a:rPr>
              <a:t>Adult </a:t>
            </a:r>
            <a:r>
              <a:rPr sz="1000" spc="-5" dirty="0">
                <a:latin typeface="Century Gothic"/>
                <a:cs typeface="Century Gothic"/>
              </a:rPr>
              <a:t>Mental Health services  Community Paediatrician team  Sensory support team (visual &amp; hearing)  Local</a:t>
            </a:r>
            <a:r>
              <a:rPr sz="1000" spc="-95" dirty="0">
                <a:latin typeface="Century Gothic"/>
                <a:cs typeface="Century Gothic"/>
              </a:rPr>
              <a:t> </a:t>
            </a:r>
            <a:r>
              <a:rPr sz="1000" spc="-5" dirty="0">
                <a:latin typeface="Century Gothic"/>
                <a:cs typeface="Century Gothic"/>
              </a:rPr>
              <a:t>Hubs</a:t>
            </a:r>
            <a:endParaRPr sz="1000" dirty="0">
              <a:latin typeface="Century Gothic"/>
              <a:cs typeface="Century Gothic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7833359" y="6956855"/>
            <a:ext cx="2750820" cy="480059"/>
          </a:xfrm>
          <a:prstGeom prst="rect">
            <a:avLst/>
          </a:prstGeom>
          <a:solidFill>
            <a:srgbClr val="D5DCE4"/>
          </a:solidFill>
          <a:ln w="9525">
            <a:solidFill>
              <a:srgbClr val="000000"/>
            </a:solidFill>
          </a:ln>
        </p:spPr>
        <p:txBody>
          <a:bodyPr vert="horz" wrap="square" lIns="0" tIns="33655" rIns="0" bIns="0" rtlCol="0">
            <a:spAutoFit/>
          </a:bodyPr>
          <a:lstStyle/>
          <a:p>
            <a:pPr marL="92075" marR="184785">
              <a:lnSpc>
                <a:spcPct val="110000"/>
              </a:lnSpc>
              <a:spcBef>
                <a:spcPts val="265"/>
              </a:spcBef>
            </a:pPr>
            <a:r>
              <a:rPr sz="900" spc="-5" dirty="0">
                <a:latin typeface="Century Gothic"/>
                <a:cs typeface="Century Gothic"/>
              </a:rPr>
              <a:t>Also </a:t>
            </a:r>
            <a:r>
              <a:rPr sz="900" dirty="0">
                <a:latin typeface="Century Gothic"/>
                <a:cs typeface="Century Gothic"/>
              </a:rPr>
              <a:t>refer to our </a:t>
            </a:r>
            <a:r>
              <a:rPr sz="900" i="1" spc="-5" dirty="0">
                <a:latin typeface="Century Gothic"/>
                <a:cs typeface="Century Gothic"/>
              </a:rPr>
              <a:t>Disability, Equality </a:t>
            </a:r>
            <a:r>
              <a:rPr sz="900" i="1" dirty="0">
                <a:latin typeface="Century Gothic"/>
                <a:cs typeface="Century Gothic"/>
              </a:rPr>
              <a:t>&amp;  </a:t>
            </a:r>
            <a:r>
              <a:rPr sz="900" i="1" spc="-5" dirty="0">
                <a:latin typeface="Century Gothic"/>
                <a:cs typeface="Century Gothic"/>
              </a:rPr>
              <a:t>Accessibility policy </a:t>
            </a:r>
            <a:r>
              <a:rPr sz="900" i="1" dirty="0">
                <a:latin typeface="Century Gothic"/>
                <a:cs typeface="Century Gothic"/>
              </a:rPr>
              <a:t>&amp; plan on </a:t>
            </a:r>
            <a:r>
              <a:rPr sz="900" i="1" spc="-5" dirty="0">
                <a:latin typeface="Century Gothic"/>
                <a:cs typeface="Century Gothic"/>
              </a:rPr>
              <a:t>school</a:t>
            </a:r>
            <a:r>
              <a:rPr sz="900" i="1" spc="-25" dirty="0">
                <a:latin typeface="Century Gothic"/>
                <a:cs typeface="Century Gothic"/>
              </a:rPr>
              <a:t> </a:t>
            </a:r>
            <a:r>
              <a:rPr sz="900" i="1" spc="-5" dirty="0">
                <a:latin typeface="Century Gothic"/>
                <a:cs typeface="Century Gothic"/>
              </a:rPr>
              <a:t>website</a:t>
            </a:r>
            <a:endParaRPr sz="900">
              <a:latin typeface="Century Gothic"/>
              <a:cs typeface="Century Gothic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3718559" y="4861305"/>
            <a:ext cx="2598420" cy="1051560"/>
          </a:xfrm>
          <a:prstGeom prst="rect">
            <a:avLst/>
          </a:prstGeom>
          <a:solidFill>
            <a:srgbClr val="BCD6ED"/>
          </a:solidFill>
          <a:ln w="9525">
            <a:solidFill>
              <a:srgbClr val="000000"/>
            </a:solidFill>
          </a:ln>
        </p:spPr>
        <p:txBody>
          <a:bodyPr vert="horz" wrap="square" lIns="0" tIns="32384" rIns="0" bIns="0" rtlCol="0">
            <a:spAutoFit/>
          </a:bodyPr>
          <a:lstStyle/>
          <a:p>
            <a:pPr marL="91440" marR="154305">
              <a:lnSpc>
                <a:spcPct val="110300"/>
              </a:lnSpc>
              <a:spcBef>
                <a:spcPts val="254"/>
              </a:spcBef>
            </a:pPr>
            <a:r>
              <a:rPr sz="900" b="1" spc="-5" dirty="0">
                <a:latin typeface="Century Gothic"/>
                <a:cs typeface="Century Gothic"/>
              </a:rPr>
              <a:t>Complaints: </a:t>
            </a:r>
            <a:r>
              <a:rPr sz="900" spc="-5" dirty="0">
                <a:latin typeface="Century Gothic"/>
                <a:cs typeface="Century Gothic"/>
              </a:rPr>
              <a:t>speak </a:t>
            </a:r>
            <a:r>
              <a:rPr sz="900" dirty="0">
                <a:latin typeface="Century Gothic"/>
                <a:cs typeface="Century Gothic"/>
              </a:rPr>
              <a:t>to your </a:t>
            </a:r>
            <a:r>
              <a:rPr sz="900" spc="-5" dirty="0">
                <a:latin typeface="Century Gothic"/>
                <a:cs typeface="Century Gothic"/>
              </a:rPr>
              <a:t>child’s class  teacher </a:t>
            </a:r>
            <a:r>
              <a:rPr sz="900" spc="5" dirty="0">
                <a:latin typeface="Century Gothic"/>
                <a:cs typeface="Century Gothic"/>
              </a:rPr>
              <a:t>in </a:t>
            </a:r>
            <a:r>
              <a:rPr sz="900" dirty="0">
                <a:latin typeface="Century Gothic"/>
                <a:cs typeface="Century Gothic"/>
              </a:rPr>
              <a:t>the </a:t>
            </a:r>
            <a:r>
              <a:rPr sz="900" spc="-5" dirty="0">
                <a:latin typeface="Century Gothic"/>
                <a:cs typeface="Century Gothic"/>
              </a:rPr>
              <a:t>first instance. </a:t>
            </a:r>
            <a:r>
              <a:rPr sz="900" spc="5" dirty="0">
                <a:latin typeface="Century Gothic"/>
                <a:cs typeface="Century Gothic"/>
              </a:rPr>
              <a:t>If </a:t>
            </a:r>
            <a:r>
              <a:rPr sz="900" dirty="0">
                <a:latin typeface="Century Gothic"/>
                <a:cs typeface="Century Gothic"/>
              </a:rPr>
              <a:t>not </a:t>
            </a:r>
            <a:r>
              <a:rPr sz="900" spc="-5" dirty="0">
                <a:latin typeface="Century Gothic"/>
                <a:cs typeface="Century Gothic"/>
              </a:rPr>
              <a:t>satisfied  with </a:t>
            </a:r>
            <a:r>
              <a:rPr sz="900" dirty="0">
                <a:latin typeface="Century Gothic"/>
                <a:cs typeface="Century Gothic"/>
              </a:rPr>
              <a:t>the </a:t>
            </a:r>
            <a:r>
              <a:rPr sz="900" spc="-5" dirty="0">
                <a:latin typeface="Century Gothic"/>
                <a:cs typeface="Century Gothic"/>
              </a:rPr>
              <a:t>response, </a:t>
            </a:r>
            <a:r>
              <a:rPr sz="900" dirty="0">
                <a:latin typeface="Century Gothic"/>
                <a:cs typeface="Century Gothic"/>
              </a:rPr>
              <a:t>write to </a:t>
            </a:r>
            <a:r>
              <a:rPr sz="900" spc="-5" dirty="0">
                <a:latin typeface="Century Gothic"/>
                <a:cs typeface="Century Gothic"/>
              </a:rPr>
              <a:t>the head  teacher, if </a:t>
            </a:r>
            <a:r>
              <a:rPr sz="900" dirty="0">
                <a:latin typeface="Century Gothic"/>
                <a:cs typeface="Century Gothic"/>
              </a:rPr>
              <a:t>not </a:t>
            </a:r>
            <a:r>
              <a:rPr sz="900" spc="-5" dirty="0">
                <a:latin typeface="Century Gothic"/>
                <a:cs typeface="Century Gothic"/>
              </a:rPr>
              <a:t>satisfied, write </a:t>
            </a:r>
            <a:r>
              <a:rPr sz="900" dirty="0">
                <a:latin typeface="Century Gothic"/>
                <a:cs typeface="Century Gothic"/>
              </a:rPr>
              <a:t>to the </a:t>
            </a:r>
            <a:r>
              <a:rPr sz="900" spc="-5" dirty="0">
                <a:latin typeface="Century Gothic"/>
                <a:cs typeface="Century Gothic"/>
              </a:rPr>
              <a:t>Chair  </a:t>
            </a:r>
            <a:r>
              <a:rPr sz="900" dirty="0">
                <a:latin typeface="Century Gothic"/>
                <a:cs typeface="Century Gothic"/>
              </a:rPr>
              <a:t>of </a:t>
            </a:r>
            <a:r>
              <a:rPr sz="900" spc="-5" dirty="0">
                <a:latin typeface="Century Gothic"/>
                <a:cs typeface="Century Gothic"/>
              </a:rPr>
              <a:t>Governors. Full details </a:t>
            </a:r>
            <a:r>
              <a:rPr sz="900" dirty="0">
                <a:latin typeface="Century Gothic"/>
                <a:cs typeface="Century Gothic"/>
              </a:rPr>
              <a:t>in: </a:t>
            </a:r>
            <a:r>
              <a:rPr sz="900" spc="-5" dirty="0">
                <a:latin typeface="Century Gothic"/>
                <a:cs typeface="Century Gothic"/>
              </a:rPr>
              <a:t>complaints  policy available </a:t>
            </a:r>
            <a:r>
              <a:rPr sz="900" dirty="0">
                <a:latin typeface="Century Gothic"/>
                <a:cs typeface="Century Gothic"/>
              </a:rPr>
              <a:t>on the </a:t>
            </a:r>
            <a:r>
              <a:rPr sz="900" spc="-5" dirty="0">
                <a:latin typeface="Century Gothic"/>
                <a:cs typeface="Century Gothic"/>
              </a:rPr>
              <a:t>school</a:t>
            </a:r>
            <a:r>
              <a:rPr sz="900" spc="-30" dirty="0">
                <a:latin typeface="Century Gothic"/>
                <a:cs typeface="Century Gothic"/>
              </a:rPr>
              <a:t> </a:t>
            </a:r>
            <a:r>
              <a:rPr sz="900" spc="-5" dirty="0">
                <a:latin typeface="Century Gothic"/>
                <a:cs typeface="Century Gothic"/>
              </a:rPr>
              <a:t>website.</a:t>
            </a:r>
            <a:endParaRPr sz="900">
              <a:latin typeface="Century Gothic"/>
              <a:cs typeface="Century Gothic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6524625" y="784860"/>
            <a:ext cx="4023360" cy="464820"/>
          </a:xfrm>
          <a:prstGeom prst="rect">
            <a:avLst/>
          </a:prstGeom>
          <a:solidFill>
            <a:srgbClr val="BCD6ED"/>
          </a:solidFill>
          <a:ln w="9525">
            <a:solidFill>
              <a:srgbClr val="000000"/>
            </a:solidFill>
          </a:ln>
        </p:spPr>
        <p:txBody>
          <a:bodyPr vert="horz" wrap="square" lIns="0" tIns="43180" rIns="0" bIns="0" rtlCol="0">
            <a:spAutoFit/>
          </a:bodyPr>
          <a:lstStyle/>
          <a:p>
            <a:pPr marL="1146175" marR="231775" indent="-907415">
              <a:lnSpc>
                <a:spcPct val="101800"/>
              </a:lnSpc>
              <a:spcBef>
                <a:spcPts val="340"/>
              </a:spcBef>
            </a:pPr>
            <a:r>
              <a:rPr sz="1100" b="1" dirty="0">
                <a:latin typeface="Century Gothic"/>
                <a:cs typeface="Century Gothic"/>
              </a:rPr>
              <a:t>What </a:t>
            </a:r>
            <a:r>
              <a:rPr sz="1100" b="1" spc="-5" dirty="0">
                <a:latin typeface="Century Gothic"/>
                <a:cs typeface="Century Gothic"/>
              </a:rPr>
              <a:t>happens at each </a:t>
            </a:r>
            <a:r>
              <a:rPr sz="1100" b="1" dirty="0">
                <a:latin typeface="Century Gothic"/>
                <a:cs typeface="Century Gothic"/>
              </a:rPr>
              <a:t>stage &amp; </a:t>
            </a:r>
            <a:r>
              <a:rPr sz="1100" b="1" spc="-5" dirty="0">
                <a:latin typeface="Century Gothic"/>
                <a:cs typeface="Century Gothic"/>
              </a:rPr>
              <a:t>how parents </a:t>
            </a:r>
            <a:r>
              <a:rPr sz="1100" b="1" dirty="0">
                <a:latin typeface="Century Gothic"/>
                <a:cs typeface="Century Gothic"/>
              </a:rPr>
              <a:t>&amp; </a:t>
            </a:r>
            <a:r>
              <a:rPr sz="1100" b="1" spc="-5" dirty="0">
                <a:latin typeface="Century Gothic"/>
                <a:cs typeface="Century Gothic"/>
              </a:rPr>
              <a:t>pupils  participate </a:t>
            </a:r>
            <a:r>
              <a:rPr sz="1100" b="1" dirty="0">
                <a:latin typeface="Century Gothic"/>
                <a:cs typeface="Century Gothic"/>
              </a:rPr>
              <a:t>in the</a:t>
            </a:r>
            <a:r>
              <a:rPr sz="1100" b="1" spc="-65" dirty="0">
                <a:latin typeface="Century Gothic"/>
                <a:cs typeface="Century Gothic"/>
              </a:rPr>
              <a:t> </a:t>
            </a:r>
            <a:r>
              <a:rPr sz="1100" b="1" spc="-5" dirty="0">
                <a:latin typeface="Century Gothic"/>
                <a:cs typeface="Century Gothic"/>
              </a:rPr>
              <a:t>process</a:t>
            </a:r>
            <a:endParaRPr sz="110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</TotalTime>
  <Words>1251</Words>
  <Application>Microsoft Macintosh PowerPoint</Application>
  <PresentationFormat>Custom</PresentationFormat>
  <Paragraphs>93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Calibri</vt:lpstr>
      <vt:lpstr>Century Gothic</vt:lpstr>
      <vt:lpstr>Symbol</vt:lpstr>
      <vt:lpstr>Times New Roman</vt:lpstr>
      <vt:lpstr>Office Theme</vt:lpstr>
      <vt:lpstr>ST THOMAS MORE CATHOLIC PRIMARY</vt:lpstr>
      <vt:lpstr>PowerPoint Presentation</vt:lpstr>
      <vt:lpstr>St Thomas More Catholic Primary School SEND Provision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 Thomas More Catholic Primary</dc:title>
  <dc:subject>SEND Information Report 2023-24</dc:subject>
  <dc:creator>Spain Eileen</dc:creator>
  <cp:lastModifiedBy>Thomas Claxton</cp:lastModifiedBy>
  <cp:revision>6</cp:revision>
  <dcterms:created xsi:type="dcterms:W3CDTF">2024-09-23T09:07:48Z</dcterms:created>
  <dcterms:modified xsi:type="dcterms:W3CDTF">2025-09-23T07:32:12Z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2024-03-09T00:00:00Z</vt:filetime>
  </property>
  <property fmtid="{D5CDD505-2E9C-101B-9397-08002B2CF9AE}" pid="3" name="Creator">
    <vt:lpwstr>Microsoft® Word 2019</vt:lpwstr>
  </property>
  <property fmtid="{D5CDD505-2E9C-101B-9397-08002B2CF9AE}" pid="4" name="LastSaved">
    <vt:filetime>2024-09-23T00:00:00Z</vt:filetime>
  </property>
</Properties>
</file>